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RUMBLE BRAVE" charset="1" panose="02000506080000020004"/>
      <p:regular r:id="rId29"/>
    </p:embeddedFont>
    <p:embeddedFont>
      <p:font typeface="Harnet Serif Bold" charset="1" panose="00000600000000000000"/>
      <p:regular r:id="rId30"/>
    </p:embeddedFont>
    <p:embeddedFont>
      <p:font typeface="Harnet Serif" charset="1" panose="00000500000000000000"/>
      <p:regular r:id="rId31"/>
    </p:embeddedFont>
    <p:embeddedFont>
      <p:font typeface="Cartograph Mono" charset="1" panose="00000509000000000000"/>
      <p:regular r:id="rId32"/>
    </p:embeddedFont>
    <p:embeddedFont>
      <p:font typeface="Cartograph Mono Bold" charset="1" panose="00000809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25.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0.png" Type="http://schemas.openxmlformats.org/officeDocument/2006/relationships/image"/><Relationship Id="rId8" Target="../media/image6.pn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31.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34.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35.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3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3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14" Target="../media/image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png" Type="http://schemas.openxmlformats.org/officeDocument/2006/relationships/image"/><Relationship Id="rId13" Target="../media/image3.pn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pn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jpe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22.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24.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0" y="7024208"/>
            <a:ext cx="6680092" cy="4617614"/>
          </a:xfrm>
          <a:custGeom>
            <a:avLst/>
            <a:gdLst/>
            <a:ahLst/>
            <a:cxnLst/>
            <a:rect r="r" b="b" t="t" l="l"/>
            <a:pathLst>
              <a:path h="4617614" w="6680092">
                <a:moveTo>
                  <a:pt x="0" y="4617613"/>
                </a:moveTo>
                <a:lnTo>
                  <a:pt x="6680092" y="4617613"/>
                </a:lnTo>
                <a:lnTo>
                  <a:pt x="6680092" y="0"/>
                </a:lnTo>
                <a:lnTo>
                  <a:pt x="0" y="0"/>
                </a:lnTo>
                <a:lnTo>
                  <a:pt x="0" y="4617613"/>
                </a:lnTo>
                <a:close/>
              </a:path>
            </a:pathLst>
          </a:custGeom>
          <a:blipFill>
            <a:blip r:embed="rId3"/>
            <a:stretch>
              <a:fillRect l="0" t="0" r="0" b="0"/>
            </a:stretch>
          </a:blipFill>
        </p:spPr>
      </p:sp>
      <p:sp>
        <p:nvSpPr>
          <p:cNvPr name="Freeform 4" id="4"/>
          <p:cNvSpPr/>
          <p:nvPr/>
        </p:nvSpPr>
        <p:spPr>
          <a:xfrm flipH="false" flipV="false" rot="3902558">
            <a:off x="-615698" y="6316718"/>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4"/>
            <a:stretch>
              <a:fillRect l="0" t="0" r="0" b="0"/>
            </a:stretch>
          </a:blipFill>
        </p:spPr>
      </p:sp>
      <p:sp>
        <p:nvSpPr>
          <p:cNvPr name="Freeform 5" id="5"/>
          <p:cNvSpPr/>
          <p:nvPr/>
        </p:nvSpPr>
        <p:spPr>
          <a:xfrm flipH="false" flipV="false" rot="0">
            <a:off x="0" y="-1028700"/>
            <a:ext cx="5952694" cy="4114800"/>
          </a:xfrm>
          <a:custGeom>
            <a:avLst/>
            <a:gdLst/>
            <a:ahLst/>
            <a:cxnLst/>
            <a:rect r="r" b="b" t="t" l="l"/>
            <a:pathLst>
              <a:path h="4114800" w="5952694">
                <a:moveTo>
                  <a:pt x="0" y="0"/>
                </a:moveTo>
                <a:lnTo>
                  <a:pt x="5952694" y="0"/>
                </a:lnTo>
                <a:lnTo>
                  <a:pt x="5952694" y="4114800"/>
                </a:lnTo>
                <a:lnTo>
                  <a:pt x="0" y="4114800"/>
                </a:lnTo>
                <a:lnTo>
                  <a:pt x="0" y="0"/>
                </a:lnTo>
                <a:close/>
              </a:path>
            </a:pathLst>
          </a:custGeom>
          <a:blipFill>
            <a:blip r:embed="rId5"/>
            <a:stretch>
              <a:fillRect l="0" t="0" r="0" b="0"/>
            </a:stretch>
          </a:blipFill>
        </p:spPr>
      </p:sp>
      <p:sp>
        <p:nvSpPr>
          <p:cNvPr name="Freeform 6" id="6"/>
          <p:cNvSpPr/>
          <p:nvPr/>
        </p:nvSpPr>
        <p:spPr>
          <a:xfrm flipH="true" flipV="false" rot="0">
            <a:off x="12608452" y="0"/>
            <a:ext cx="5679548" cy="3478723"/>
          </a:xfrm>
          <a:custGeom>
            <a:avLst/>
            <a:gdLst/>
            <a:ahLst/>
            <a:cxnLst/>
            <a:rect r="r" b="b" t="t" l="l"/>
            <a:pathLst>
              <a:path h="3478723" w="5679548">
                <a:moveTo>
                  <a:pt x="5679548" y="0"/>
                </a:moveTo>
                <a:lnTo>
                  <a:pt x="0" y="0"/>
                </a:lnTo>
                <a:lnTo>
                  <a:pt x="0" y="3478723"/>
                </a:lnTo>
                <a:lnTo>
                  <a:pt x="5679548" y="3478723"/>
                </a:lnTo>
                <a:lnTo>
                  <a:pt x="5679548" y="0"/>
                </a:lnTo>
                <a:close/>
              </a:path>
            </a:pathLst>
          </a:custGeom>
          <a:blipFill>
            <a:blip r:embed="rId6"/>
            <a:stretch>
              <a:fillRect l="0" t="0" r="0" b="0"/>
            </a:stretch>
          </a:blipFill>
        </p:spPr>
      </p:sp>
      <p:sp>
        <p:nvSpPr>
          <p:cNvPr name="Freeform 7" id="7"/>
          <p:cNvSpPr/>
          <p:nvPr/>
        </p:nvSpPr>
        <p:spPr>
          <a:xfrm flipH="false" flipV="false" rot="872898">
            <a:off x="15752716" y="2633474"/>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7"/>
            <a:stretch>
              <a:fillRect l="0" t="0" r="0" b="0"/>
            </a:stretch>
          </a:blipFill>
        </p:spPr>
      </p:sp>
      <p:sp>
        <p:nvSpPr>
          <p:cNvPr name="Freeform 8" id="8"/>
          <p:cNvSpPr/>
          <p:nvPr/>
        </p:nvSpPr>
        <p:spPr>
          <a:xfrm flipH="false" flipV="false" rot="-3830445">
            <a:off x="15465685" y="5982148"/>
            <a:ext cx="5020520" cy="4289722"/>
          </a:xfrm>
          <a:custGeom>
            <a:avLst/>
            <a:gdLst/>
            <a:ahLst/>
            <a:cxnLst/>
            <a:rect r="r" b="b" t="t" l="l"/>
            <a:pathLst>
              <a:path h="4289722" w="5020520">
                <a:moveTo>
                  <a:pt x="0" y="0"/>
                </a:moveTo>
                <a:lnTo>
                  <a:pt x="5020520" y="0"/>
                </a:lnTo>
                <a:lnTo>
                  <a:pt x="5020520" y="4289722"/>
                </a:lnTo>
                <a:lnTo>
                  <a:pt x="0" y="4289722"/>
                </a:lnTo>
                <a:lnTo>
                  <a:pt x="0" y="0"/>
                </a:lnTo>
                <a:close/>
              </a:path>
            </a:pathLst>
          </a:custGeom>
          <a:blipFill>
            <a:blip r:embed="rId8"/>
            <a:stretch>
              <a:fillRect l="0" t="0" r="0" b="0"/>
            </a:stretch>
          </a:blipFill>
        </p:spPr>
      </p:sp>
      <p:sp>
        <p:nvSpPr>
          <p:cNvPr name="Freeform 9" id="9"/>
          <p:cNvSpPr/>
          <p:nvPr/>
        </p:nvSpPr>
        <p:spPr>
          <a:xfrm flipH="true" flipV="false" rot="0">
            <a:off x="10906948" y="8909471"/>
            <a:ext cx="6043502" cy="1949029"/>
          </a:xfrm>
          <a:custGeom>
            <a:avLst/>
            <a:gdLst/>
            <a:ahLst/>
            <a:cxnLst/>
            <a:rect r="r" b="b" t="t" l="l"/>
            <a:pathLst>
              <a:path h="1949029" w="6043502">
                <a:moveTo>
                  <a:pt x="6043502" y="0"/>
                </a:moveTo>
                <a:lnTo>
                  <a:pt x="0" y="0"/>
                </a:lnTo>
                <a:lnTo>
                  <a:pt x="0" y="1949029"/>
                </a:lnTo>
                <a:lnTo>
                  <a:pt x="6043502" y="1949029"/>
                </a:lnTo>
                <a:lnTo>
                  <a:pt x="6043502" y="0"/>
                </a:lnTo>
                <a:close/>
              </a:path>
            </a:pathLst>
          </a:custGeom>
          <a:blipFill>
            <a:blip r:embed="rId9"/>
            <a:stretch>
              <a:fillRect l="0" t="0" r="0" b="0"/>
            </a:stretch>
          </a:blipFill>
        </p:spPr>
      </p:sp>
      <p:sp>
        <p:nvSpPr>
          <p:cNvPr name="Freeform 10" id="10"/>
          <p:cNvSpPr/>
          <p:nvPr/>
        </p:nvSpPr>
        <p:spPr>
          <a:xfrm flipH="false" flipV="false" rot="981436">
            <a:off x="13369994" y="7161072"/>
            <a:ext cx="4765242" cy="3637782"/>
          </a:xfrm>
          <a:custGeom>
            <a:avLst/>
            <a:gdLst/>
            <a:ahLst/>
            <a:cxnLst/>
            <a:rect r="r" b="b" t="t" l="l"/>
            <a:pathLst>
              <a:path h="3637782" w="4765242">
                <a:moveTo>
                  <a:pt x="0" y="0"/>
                </a:moveTo>
                <a:lnTo>
                  <a:pt x="4765243" y="0"/>
                </a:lnTo>
                <a:lnTo>
                  <a:pt x="4765243" y="3637781"/>
                </a:lnTo>
                <a:lnTo>
                  <a:pt x="0" y="3637781"/>
                </a:lnTo>
                <a:lnTo>
                  <a:pt x="0" y="0"/>
                </a:lnTo>
                <a:close/>
              </a:path>
            </a:pathLst>
          </a:custGeom>
          <a:blipFill>
            <a:blip r:embed="rId10"/>
            <a:stretch>
              <a:fillRect l="0" t="-3816" r="0" b="-3816"/>
            </a:stretch>
          </a:blipFill>
        </p:spPr>
      </p:sp>
      <p:sp>
        <p:nvSpPr>
          <p:cNvPr name="Freeform 11" id="11"/>
          <p:cNvSpPr/>
          <p:nvPr/>
        </p:nvSpPr>
        <p:spPr>
          <a:xfrm flipH="false" flipV="false" rot="-1337252">
            <a:off x="-1203346" y="898116"/>
            <a:ext cx="3703891" cy="2560315"/>
          </a:xfrm>
          <a:custGeom>
            <a:avLst/>
            <a:gdLst/>
            <a:ahLst/>
            <a:cxnLst/>
            <a:rect r="r" b="b" t="t" l="l"/>
            <a:pathLst>
              <a:path h="2560315" w="3703891">
                <a:moveTo>
                  <a:pt x="0" y="0"/>
                </a:moveTo>
                <a:lnTo>
                  <a:pt x="3703891" y="0"/>
                </a:lnTo>
                <a:lnTo>
                  <a:pt x="3703891" y="2560315"/>
                </a:lnTo>
                <a:lnTo>
                  <a:pt x="0" y="2560315"/>
                </a:lnTo>
                <a:lnTo>
                  <a:pt x="0" y="0"/>
                </a:lnTo>
                <a:close/>
              </a:path>
            </a:pathLst>
          </a:custGeom>
          <a:blipFill>
            <a:blip r:embed="rId11"/>
            <a:stretch>
              <a:fillRect l="0" t="0" r="0" b="0"/>
            </a:stretch>
          </a:blipFill>
        </p:spPr>
      </p:sp>
      <p:sp>
        <p:nvSpPr>
          <p:cNvPr name="Freeform 12" id="12"/>
          <p:cNvSpPr/>
          <p:nvPr/>
        </p:nvSpPr>
        <p:spPr>
          <a:xfrm flipH="false" flipV="false" rot="0">
            <a:off x="5991039" y="6719428"/>
            <a:ext cx="6305921" cy="1332126"/>
          </a:xfrm>
          <a:custGeom>
            <a:avLst/>
            <a:gdLst/>
            <a:ahLst/>
            <a:cxnLst/>
            <a:rect r="r" b="b" t="t" l="l"/>
            <a:pathLst>
              <a:path h="1332126" w="6305921">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884106" y="1083804"/>
            <a:ext cx="4519788" cy="661019"/>
          </a:xfrm>
          <a:custGeom>
            <a:avLst/>
            <a:gdLst/>
            <a:ahLst/>
            <a:cxnLst/>
            <a:rect r="r" b="b" t="t" l="l"/>
            <a:pathLst>
              <a:path h="661019" w="4519788">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847696" y="1472996"/>
            <a:ext cx="12592607" cy="3420778"/>
          </a:xfrm>
          <a:prstGeom prst="rect">
            <a:avLst/>
          </a:prstGeom>
        </p:spPr>
        <p:txBody>
          <a:bodyPr anchor="t" rtlCol="false" tIns="0" lIns="0" bIns="0" rIns="0">
            <a:spAutoFit/>
          </a:bodyPr>
          <a:lstStyle/>
          <a:p>
            <a:pPr algn="ctr">
              <a:lnSpc>
                <a:spcPts val="23904"/>
              </a:lnSpc>
            </a:pPr>
            <a:r>
              <a:rPr lang="en-US" sz="17074">
                <a:solidFill>
                  <a:srgbClr val="623416"/>
                </a:solidFill>
                <a:latin typeface="RUMBLE BRAVE"/>
                <a:ea typeface="RUMBLE BRAVE"/>
                <a:cs typeface="RUMBLE BRAVE"/>
                <a:sym typeface="RUMBLE BRAVE"/>
              </a:rPr>
              <a:t>T</a:t>
            </a:r>
            <a:r>
              <a:rPr lang="en-US" sz="17074">
                <a:solidFill>
                  <a:srgbClr val="623416"/>
                </a:solidFill>
                <a:latin typeface="RUMBLE BRAVE"/>
                <a:ea typeface="RUMBLE BRAVE"/>
                <a:cs typeface="RUMBLE BRAVE"/>
                <a:sym typeface="RUMBLE BRAVE"/>
              </a:rPr>
              <a:t>ime Chronicles</a:t>
            </a:r>
          </a:p>
        </p:txBody>
      </p:sp>
      <p:sp>
        <p:nvSpPr>
          <p:cNvPr name="TextBox 15" id="15"/>
          <p:cNvSpPr txBox="true"/>
          <p:nvPr/>
        </p:nvSpPr>
        <p:spPr>
          <a:xfrm rot="0">
            <a:off x="6335390" y="6810668"/>
            <a:ext cx="5617220" cy="1003632"/>
          </a:xfrm>
          <a:prstGeom prst="rect">
            <a:avLst/>
          </a:prstGeom>
        </p:spPr>
        <p:txBody>
          <a:bodyPr anchor="t" rtlCol="false" tIns="0" lIns="0" bIns="0" rIns="0">
            <a:spAutoFit/>
          </a:bodyPr>
          <a:lstStyle/>
          <a:p>
            <a:pPr algn="ctr">
              <a:lnSpc>
                <a:spcPts val="8176"/>
              </a:lnSpc>
            </a:pPr>
            <a:r>
              <a:rPr lang="en-US" sz="5840" b="true">
                <a:solidFill>
                  <a:srgbClr val="FFFFFF"/>
                </a:solidFill>
                <a:latin typeface="Harnet Serif Bold"/>
                <a:ea typeface="Harnet Serif Bold"/>
                <a:cs typeface="Harnet Serif Bold"/>
                <a:sym typeface="Harnet Serif Bold"/>
              </a:rPr>
              <a:t>Team Xinergy</a:t>
            </a:r>
          </a:p>
        </p:txBody>
      </p:sp>
      <p:sp>
        <p:nvSpPr>
          <p:cNvPr name="TextBox 16" id="16"/>
          <p:cNvSpPr txBox="true"/>
          <p:nvPr/>
        </p:nvSpPr>
        <p:spPr>
          <a:xfrm rot="0">
            <a:off x="6980339" y="5549614"/>
            <a:ext cx="4606797" cy="834416"/>
          </a:xfrm>
          <a:prstGeom prst="rect">
            <a:avLst/>
          </a:prstGeom>
        </p:spPr>
        <p:txBody>
          <a:bodyPr anchor="t" rtlCol="false" tIns="0" lIns="0" bIns="0" rIns="0">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sp>
        <p:nvSpPr>
          <p:cNvPr name="TextBox 17" id="17"/>
          <p:cNvSpPr txBox="true"/>
          <p:nvPr/>
        </p:nvSpPr>
        <p:spPr>
          <a:xfrm rot="0">
            <a:off x="4264388" y="4298950"/>
            <a:ext cx="10031462"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Our Journey Through Art, History, &amp; Fashion</a:t>
            </a:r>
          </a:p>
        </p:txBody>
      </p:sp>
      <p:sp>
        <p:nvSpPr>
          <p:cNvPr name="TextBox 18" id="18"/>
          <p:cNvSpPr txBox="true"/>
          <p:nvPr/>
        </p:nvSpPr>
        <p:spPr>
          <a:xfrm rot="0">
            <a:off x="5064919" y="8346829"/>
            <a:ext cx="8154293" cy="306704"/>
          </a:xfrm>
          <a:prstGeom prst="rect">
            <a:avLst/>
          </a:prstGeom>
        </p:spPr>
        <p:txBody>
          <a:bodyPr anchor="t" rtlCol="false" tIns="0" lIns="0" bIns="0" rIns="0">
            <a:spAutoFit/>
          </a:bodyPr>
          <a:lstStyle/>
          <a:p>
            <a:pPr algn="ctr">
              <a:lnSpc>
                <a:spcPts val="2520"/>
              </a:lnSpc>
              <a:spcBef>
                <a:spcPct val="0"/>
              </a:spcBef>
            </a:pPr>
            <a:r>
              <a:rPr lang="en-US" sz="1800">
                <a:solidFill>
                  <a:srgbClr val="623416"/>
                </a:solidFill>
                <a:latin typeface="Cartograph Mono"/>
                <a:ea typeface="Cartograph Mono"/>
                <a:cs typeface="Cartograph Mono"/>
                <a:sym typeface="Cartograph Mono"/>
              </a:rPr>
              <a:t>~</a:t>
            </a:r>
            <a:r>
              <a:rPr lang="en-US" sz="1800">
                <a:solidFill>
                  <a:srgbClr val="623416"/>
                </a:solidFill>
                <a:latin typeface="Cartograph Mono"/>
                <a:ea typeface="Cartograph Mono"/>
                <a:cs typeface="Cartograph Mono"/>
                <a:sym typeface="Cartograph Mono"/>
              </a:rPr>
              <a:t>Unveiling the Interconnected Stories of Human Creativity~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name="Freeform 9" id="9"/>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0" id="10"/>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1" id="11"/>
          <p:cNvSpPr/>
          <p:nvPr/>
        </p:nvSpPr>
        <p:spPr>
          <a:xfrm flipH="false" flipV="false" rot="0">
            <a:off x="11499654" y="4237434"/>
            <a:ext cx="6653542" cy="5606344"/>
          </a:xfrm>
          <a:custGeom>
            <a:avLst/>
            <a:gdLst/>
            <a:ahLst/>
            <a:cxnLst/>
            <a:rect r="r" b="b" t="t" l="l"/>
            <a:pathLst>
              <a:path h="5606344" w="6653542">
                <a:moveTo>
                  <a:pt x="0" y="0"/>
                </a:moveTo>
                <a:lnTo>
                  <a:pt x="6653542" y="0"/>
                </a:lnTo>
                <a:lnTo>
                  <a:pt x="6653542" y="5606343"/>
                </a:lnTo>
                <a:lnTo>
                  <a:pt x="0" y="5606343"/>
                </a:lnTo>
                <a:lnTo>
                  <a:pt x="0" y="0"/>
                </a:lnTo>
                <a:close/>
              </a:path>
            </a:pathLst>
          </a:custGeom>
          <a:blipFill>
            <a:blip r:embed="rId11"/>
            <a:stretch>
              <a:fillRect l="0" t="0" r="0" b="0"/>
            </a:stretch>
          </a:blipFill>
        </p:spPr>
      </p:sp>
      <p:sp>
        <p:nvSpPr>
          <p:cNvPr name="TextBox 12" id="12"/>
          <p:cNvSpPr txBox="true"/>
          <p:nvPr/>
        </p:nvSpPr>
        <p:spPr>
          <a:xfrm rot="0">
            <a:off x="4470248" y="243609"/>
            <a:ext cx="9347503" cy="257219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name="TextBox 13" id="13"/>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his section proves that learning history is fun, deepens understanding, and appreciates the human journey.</a:t>
            </a:r>
          </a:p>
        </p:txBody>
      </p:sp>
      <p:sp>
        <p:nvSpPr>
          <p:cNvPr name="TextBox 14" id="14"/>
          <p:cNvSpPr txBox="true"/>
          <p:nvPr/>
        </p:nvSpPr>
        <p:spPr>
          <a:xfrm rot="0">
            <a:off x="2227419" y="511469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history timeline </a:t>
            </a:r>
          </a:p>
        </p:txBody>
      </p:sp>
      <p:sp>
        <p:nvSpPr>
          <p:cNvPr name="TextBox 15" id="15"/>
          <p:cNvSpPr txBox="true"/>
          <p:nvPr/>
        </p:nvSpPr>
        <p:spPr>
          <a:xfrm rot="0">
            <a:off x="2227419" y="5966777"/>
            <a:ext cx="9068463"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Explore key events and discoveries across</a:t>
            </a:r>
            <a:r>
              <a:rPr lang="en-US" sz="3999">
                <a:solidFill>
                  <a:srgbClr val="623416"/>
                </a:solidFill>
                <a:latin typeface="Harnet Serif"/>
                <a:ea typeface="Harnet Serif"/>
                <a:cs typeface="Harnet Serif"/>
                <a:sym typeface="Harnet Serif"/>
              </a:rPr>
              <a:t> different historical periods.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99643" y="3235472"/>
            <a:ext cx="1013270" cy="1501140"/>
          </a:xfrm>
          <a:custGeom>
            <a:avLst/>
            <a:gdLst/>
            <a:ahLst/>
            <a:cxnLst/>
            <a:rect r="r" b="b" t="t" l="l"/>
            <a:pathLst>
              <a:path h="1501140" w="1013270">
                <a:moveTo>
                  <a:pt x="0" y="0"/>
                </a:moveTo>
                <a:lnTo>
                  <a:pt x="1013269" y="0"/>
                </a:lnTo>
                <a:lnTo>
                  <a:pt x="1013269" y="1501140"/>
                </a:lnTo>
                <a:lnTo>
                  <a:pt x="0" y="1501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470248" y="243609"/>
            <a:ext cx="9347503" cy="257219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name="TextBox 5" id="5"/>
          <p:cNvSpPr txBox="true"/>
          <p:nvPr/>
        </p:nvSpPr>
        <p:spPr>
          <a:xfrm rot="0">
            <a:off x="3839974" y="2303054"/>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his section proves that learning history is fun, deepens understanding, and appreciates the human journey.</a:t>
            </a:r>
          </a:p>
        </p:txBody>
      </p:sp>
      <p:sp>
        <p:nvSpPr>
          <p:cNvPr name="Freeform 6" id="6"/>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5"/>
            <a:stretch>
              <a:fillRect l="0" t="0" r="0" b="0"/>
            </a:stretch>
          </a:blipFill>
        </p:spPr>
      </p:sp>
      <p:sp>
        <p:nvSpPr>
          <p:cNvPr name="Freeform 7" id="7"/>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6"/>
            <a:stretch>
              <a:fillRect l="0" t="0" r="0" b="0"/>
            </a:stretch>
          </a:blipFill>
        </p:spPr>
      </p:sp>
      <p:sp>
        <p:nvSpPr>
          <p:cNvPr name="Freeform 8" id="8"/>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7"/>
            <a:stretch>
              <a:fillRect l="0" t="0" r="0" b="0"/>
            </a:stretch>
          </a:blipFill>
        </p:spPr>
      </p:sp>
      <p:sp>
        <p:nvSpPr>
          <p:cNvPr name="Freeform 9" id="9"/>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8"/>
            <a:stretch>
              <a:fillRect l="0" t="0" r="0" b="0"/>
            </a:stretch>
          </a:blipFill>
        </p:spPr>
      </p:sp>
      <p:sp>
        <p:nvSpPr>
          <p:cNvPr name="Freeform 10" id="10"/>
          <p:cNvSpPr/>
          <p:nvPr/>
        </p:nvSpPr>
        <p:spPr>
          <a:xfrm flipH="false" flipV="false" rot="0">
            <a:off x="589713" y="4853244"/>
            <a:ext cx="2533420" cy="2459102"/>
          </a:xfrm>
          <a:custGeom>
            <a:avLst/>
            <a:gdLst/>
            <a:ahLst/>
            <a:cxnLst/>
            <a:rect r="r" b="b" t="t" l="l"/>
            <a:pathLst>
              <a:path h="2459102" w="2533420">
                <a:moveTo>
                  <a:pt x="0" y="0"/>
                </a:moveTo>
                <a:lnTo>
                  <a:pt x="2533420" y="0"/>
                </a:lnTo>
                <a:lnTo>
                  <a:pt x="2533420" y="2459103"/>
                </a:lnTo>
                <a:lnTo>
                  <a:pt x="0" y="2459103"/>
                </a:lnTo>
                <a:lnTo>
                  <a:pt x="0" y="0"/>
                </a:lnTo>
                <a:close/>
              </a:path>
            </a:pathLst>
          </a:custGeom>
          <a:blipFill>
            <a:blip r:embed="rId9"/>
            <a:stretch>
              <a:fillRect l="-103595" t="-55264" r="-103132" b="-5498"/>
            </a:stretch>
          </a:blipFill>
        </p:spPr>
      </p:sp>
      <p:sp>
        <p:nvSpPr>
          <p:cNvPr name="Freeform 11" id="11"/>
          <p:cNvSpPr/>
          <p:nvPr/>
        </p:nvSpPr>
        <p:spPr>
          <a:xfrm flipH="false" flipV="false" rot="0">
            <a:off x="5396871" y="4437232"/>
            <a:ext cx="3727945" cy="2089323"/>
          </a:xfrm>
          <a:custGeom>
            <a:avLst/>
            <a:gdLst/>
            <a:ahLst/>
            <a:cxnLst/>
            <a:rect r="r" b="b" t="t" l="l"/>
            <a:pathLst>
              <a:path h="2089323" w="3727945">
                <a:moveTo>
                  <a:pt x="0" y="0"/>
                </a:moveTo>
                <a:lnTo>
                  <a:pt x="3727945" y="0"/>
                </a:lnTo>
                <a:lnTo>
                  <a:pt x="3727945" y="2089323"/>
                </a:lnTo>
                <a:lnTo>
                  <a:pt x="0" y="2089323"/>
                </a:lnTo>
                <a:lnTo>
                  <a:pt x="0" y="0"/>
                </a:lnTo>
                <a:close/>
              </a:path>
            </a:pathLst>
          </a:custGeom>
          <a:blipFill>
            <a:blip r:embed="rId10"/>
            <a:stretch>
              <a:fillRect l="0" t="0" r="-36279" b="0"/>
            </a:stretch>
          </a:blipFill>
        </p:spPr>
      </p:sp>
      <p:sp>
        <p:nvSpPr>
          <p:cNvPr name="Freeform 12" id="12"/>
          <p:cNvSpPr/>
          <p:nvPr/>
        </p:nvSpPr>
        <p:spPr>
          <a:xfrm flipH="false" flipV="false" rot="0">
            <a:off x="3416602" y="6692805"/>
            <a:ext cx="4284366" cy="2399245"/>
          </a:xfrm>
          <a:custGeom>
            <a:avLst/>
            <a:gdLst/>
            <a:ahLst/>
            <a:cxnLst/>
            <a:rect r="r" b="b" t="t" l="l"/>
            <a:pathLst>
              <a:path h="2399245" w="4284366">
                <a:moveTo>
                  <a:pt x="0" y="0"/>
                </a:moveTo>
                <a:lnTo>
                  <a:pt x="4284366" y="0"/>
                </a:lnTo>
                <a:lnTo>
                  <a:pt x="4284366" y="2399245"/>
                </a:lnTo>
                <a:lnTo>
                  <a:pt x="0" y="2399245"/>
                </a:lnTo>
                <a:lnTo>
                  <a:pt x="0" y="0"/>
                </a:lnTo>
                <a:close/>
              </a:path>
            </a:pathLst>
          </a:custGeom>
          <a:blipFill>
            <a:blip r:embed="rId11"/>
            <a:stretch>
              <a:fillRect l="0" t="0" r="0" b="0"/>
            </a:stretch>
          </a:blipFill>
        </p:spPr>
      </p:sp>
      <p:sp>
        <p:nvSpPr>
          <p:cNvPr name="Freeform 13" id="13"/>
          <p:cNvSpPr/>
          <p:nvPr/>
        </p:nvSpPr>
        <p:spPr>
          <a:xfrm flipH="false" flipV="false" rot="0">
            <a:off x="10283792" y="6808541"/>
            <a:ext cx="5234405" cy="2283509"/>
          </a:xfrm>
          <a:custGeom>
            <a:avLst/>
            <a:gdLst/>
            <a:ahLst/>
            <a:cxnLst/>
            <a:rect r="r" b="b" t="t" l="l"/>
            <a:pathLst>
              <a:path h="2283509" w="5234405">
                <a:moveTo>
                  <a:pt x="0" y="0"/>
                </a:moveTo>
                <a:lnTo>
                  <a:pt x="5234405" y="0"/>
                </a:lnTo>
                <a:lnTo>
                  <a:pt x="5234405" y="2283509"/>
                </a:lnTo>
                <a:lnTo>
                  <a:pt x="0" y="2283509"/>
                </a:lnTo>
                <a:lnTo>
                  <a:pt x="0" y="0"/>
                </a:lnTo>
                <a:close/>
              </a:path>
            </a:pathLst>
          </a:custGeom>
          <a:blipFill>
            <a:blip r:embed="rId12"/>
            <a:stretch>
              <a:fillRect l="0" t="0" r="0" b="0"/>
            </a:stretch>
          </a:blipFill>
        </p:spPr>
      </p:sp>
      <p:sp>
        <p:nvSpPr>
          <p:cNvPr name="Freeform 14" id="14"/>
          <p:cNvSpPr/>
          <p:nvPr/>
        </p:nvSpPr>
        <p:spPr>
          <a:xfrm flipH="false" flipV="false" rot="0">
            <a:off x="11890420" y="3631106"/>
            <a:ext cx="3924569" cy="2869841"/>
          </a:xfrm>
          <a:custGeom>
            <a:avLst/>
            <a:gdLst/>
            <a:ahLst/>
            <a:cxnLst/>
            <a:rect r="r" b="b" t="t" l="l"/>
            <a:pathLst>
              <a:path h="2869841" w="3924569">
                <a:moveTo>
                  <a:pt x="0" y="0"/>
                </a:moveTo>
                <a:lnTo>
                  <a:pt x="3924569" y="0"/>
                </a:lnTo>
                <a:lnTo>
                  <a:pt x="3924569" y="2869842"/>
                </a:lnTo>
                <a:lnTo>
                  <a:pt x="0" y="2869842"/>
                </a:lnTo>
                <a:lnTo>
                  <a:pt x="0" y="0"/>
                </a:lnTo>
                <a:close/>
              </a:path>
            </a:pathLst>
          </a:custGeom>
          <a:blipFill>
            <a:blip r:embed="rId13"/>
            <a:stretch>
              <a:fillRect l="0" t="0" r="0" b="0"/>
            </a:stretch>
          </a:blipFill>
        </p:spPr>
      </p:sp>
      <p:sp>
        <p:nvSpPr>
          <p:cNvPr name="TextBox 15" id="15"/>
          <p:cNvSpPr txBox="true"/>
          <p:nvPr/>
        </p:nvSpPr>
        <p:spPr>
          <a:xfrm rot="0">
            <a:off x="2195275" y="3496854"/>
            <a:ext cx="5868591" cy="946150"/>
          </a:xfrm>
          <a:prstGeom prst="rect">
            <a:avLst/>
          </a:prstGeom>
        </p:spPr>
        <p:txBody>
          <a:bodyPr anchor="t" rtlCol="false" tIns="0" lIns="0" bIns="0" rIns="0">
            <a:spAutoFit/>
          </a:bodyPr>
          <a:lstStyle/>
          <a:p>
            <a:pPr algn="ctr">
              <a:lnSpc>
                <a:spcPts val="7699"/>
              </a:lnSpc>
              <a:spcBef>
                <a:spcPct val="0"/>
              </a:spcBef>
            </a:pPr>
            <a:r>
              <a:rPr lang="en-US" sz="5499">
                <a:solidFill>
                  <a:srgbClr val="623416"/>
                </a:solidFill>
                <a:latin typeface="RUMBLE BRAVE"/>
                <a:ea typeface="RUMBLE BRAVE"/>
                <a:cs typeface="RUMBLE BRAVE"/>
                <a:sym typeface="RUMBLE BRAVE"/>
              </a:rPr>
              <a:t>Interactive Mini-Games</a:t>
            </a:r>
          </a:p>
        </p:txBody>
      </p:sp>
      <p:sp>
        <p:nvSpPr>
          <p:cNvPr name="TextBox 16" id="16"/>
          <p:cNvSpPr txBox="true"/>
          <p:nvPr/>
        </p:nvSpPr>
        <p:spPr>
          <a:xfrm rot="0">
            <a:off x="443064" y="7379022"/>
            <a:ext cx="2826718"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ANCIENT CIVILIZATIONS</a:t>
            </a:r>
          </a:p>
          <a:p>
            <a:pPr algn="ctr">
              <a:lnSpc>
                <a:spcPts val="2817"/>
              </a:lnSpc>
              <a:spcBef>
                <a:spcPct val="0"/>
              </a:spcBef>
            </a:pPr>
            <a:r>
              <a:rPr lang="en-US" sz="2012">
                <a:solidFill>
                  <a:srgbClr val="623416"/>
                </a:solidFill>
                <a:latin typeface="Harnet Serif"/>
                <a:ea typeface="Harnet Serif"/>
                <a:cs typeface="Harnet Serif"/>
                <a:sym typeface="Harnet Serif"/>
              </a:rPr>
              <a:t>Puzzles </a:t>
            </a:r>
          </a:p>
        </p:txBody>
      </p:sp>
      <p:sp>
        <p:nvSpPr>
          <p:cNvPr name="TextBox 17" id="17"/>
          <p:cNvSpPr txBox="true"/>
          <p:nvPr/>
        </p:nvSpPr>
        <p:spPr>
          <a:xfrm rot="0">
            <a:off x="1013725" y="3351218"/>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18" id="18"/>
          <p:cNvSpPr txBox="true"/>
          <p:nvPr/>
        </p:nvSpPr>
        <p:spPr>
          <a:xfrm rot="0">
            <a:off x="11033180" y="9357132"/>
            <a:ext cx="3103687"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CONTEMPORARY</a:t>
            </a:r>
            <a:r>
              <a:rPr lang="en-US" b="true" sz="2012">
                <a:solidFill>
                  <a:srgbClr val="623416"/>
                </a:solidFill>
                <a:latin typeface="Harnet Serif Bold"/>
                <a:ea typeface="Harnet Serif Bold"/>
                <a:cs typeface="Harnet Serif Bold"/>
                <a:sym typeface="Harnet Serif Bold"/>
              </a:rPr>
              <a:t> ERA</a:t>
            </a:r>
          </a:p>
          <a:p>
            <a:pPr algn="ctr">
              <a:lnSpc>
                <a:spcPts val="2817"/>
              </a:lnSpc>
              <a:spcBef>
                <a:spcPct val="0"/>
              </a:spcBef>
            </a:pPr>
            <a:r>
              <a:rPr lang="en-US" sz="2012">
                <a:solidFill>
                  <a:srgbClr val="623416"/>
                </a:solidFill>
                <a:latin typeface="Harnet Serif"/>
                <a:ea typeface="Harnet Serif"/>
                <a:cs typeface="Harnet Serif"/>
                <a:sym typeface="Harnet Serif"/>
              </a:rPr>
              <a:t>Cause-and-effect challenges</a:t>
            </a:r>
            <a:r>
              <a:rPr lang="en-US" sz="2012">
                <a:solidFill>
                  <a:srgbClr val="000000"/>
                </a:solidFill>
                <a:latin typeface="Harnet Serif"/>
                <a:ea typeface="Harnet Serif"/>
                <a:cs typeface="Harnet Serif"/>
                <a:sym typeface="Harnet Serif"/>
              </a:rPr>
              <a:t>.</a:t>
            </a:r>
          </a:p>
        </p:txBody>
      </p:sp>
      <p:sp>
        <p:nvSpPr>
          <p:cNvPr name="TextBox 19" id="19"/>
          <p:cNvSpPr txBox="true"/>
          <p:nvPr/>
        </p:nvSpPr>
        <p:spPr>
          <a:xfrm rot="0">
            <a:off x="9477264" y="5018402"/>
            <a:ext cx="1613056"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MIDDLE AGES</a:t>
            </a:r>
          </a:p>
          <a:p>
            <a:pPr algn="ctr">
              <a:lnSpc>
                <a:spcPts val="2817"/>
              </a:lnSpc>
              <a:spcBef>
                <a:spcPct val="0"/>
              </a:spcBef>
            </a:pPr>
            <a:r>
              <a:rPr lang="en-US" sz="2012">
                <a:solidFill>
                  <a:srgbClr val="623416"/>
                </a:solidFill>
                <a:latin typeface="Harnet Serif"/>
                <a:ea typeface="Harnet Serif"/>
                <a:cs typeface="Harnet Serif"/>
                <a:sym typeface="Harnet Serif"/>
              </a:rPr>
              <a:t>Decision Quest</a:t>
            </a:r>
          </a:p>
        </p:txBody>
      </p:sp>
      <p:sp>
        <p:nvSpPr>
          <p:cNvPr name="TextBox 20" id="20"/>
          <p:cNvSpPr txBox="true"/>
          <p:nvPr/>
        </p:nvSpPr>
        <p:spPr>
          <a:xfrm rot="0">
            <a:off x="3307412" y="9354431"/>
            <a:ext cx="3953431" cy="706543"/>
          </a:xfrm>
          <a:prstGeom prst="rect">
            <a:avLst/>
          </a:prstGeom>
        </p:spPr>
        <p:txBody>
          <a:bodyPr anchor="t" rtlCol="false" tIns="0" lIns="0" bIns="0" rIns="0">
            <a:spAutoFit/>
          </a:bodyPr>
          <a:lstStyle/>
          <a:p>
            <a:pPr algn="ctr">
              <a:lnSpc>
                <a:spcPts val="2817"/>
              </a:lnSpc>
              <a:spcBef>
                <a:spcPct val="0"/>
              </a:spcBef>
            </a:pPr>
            <a:r>
              <a:rPr lang="en-US" b="true" sz="2012">
                <a:solidFill>
                  <a:srgbClr val="623416"/>
                </a:solidFill>
                <a:latin typeface="Harnet Serif Bold"/>
                <a:ea typeface="Harnet Serif Bold"/>
                <a:cs typeface="Harnet Serif Bold"/>
                <a:sym typeface="Harnet Serif Bold"/>
              </a:rPr>
              <a:t>RENA</a:t>
            </a:r>
            <a:r>
              <a:rPr lang="en-US" b="true" sz="2012">
                <a:solidFill>
                  <a:srgbClr val="623416"/>
                </a:solidFill>
                <a:latin typeface="Harnet Serif Bold"/>
                <a:ea typeface="Harnet Serif Bold"/>
                <a:cs typeface="Harnet Serif Bold"/>
                <a:sym typeface="Harnet Serif Bold"/>
              </a:rPr>
              <a:t>ISSANCE &amp; ENLIGHTENMENT</a:t>
            </a:r>
          </a:p>
          <a:p>
            <a:pPr algn="ctr">
              <a:lnSpc>
                <a:spcPts val="2817"/>
              </a:lnSpc>
              <a:spcBef>
                <a:spcPct val="0"/>
              </a:spcBef>
            </a:pPr>
            <a:r>
              <a:rPr lang="en-US" sz="2012">
                <a:solidFill>
                  <a:srgbClr val="623416"/>
                </a:solidFill>
                <a:latin typeface="Harnet Serif"/>
                <a:ea typeface="Harnet Serif"/>
                <a:cs typeface="Harnet Serif"/>
                <a:sym typeface="Harnet Serif"/>
              </a:rPr>
              <a:t>FIND</a:t>
            </a:r>
            <a:r>
              <a:rPr lang="en-US" sz="2012">
                <a:solidFill>
                  <a:srgbClr val="623416"/>
                </a:solidFill>
                <a:latin typeface="Harnet Serif"/>
                <a:ea typeface="Harnet Serif"/>
                <a:cs typeface="Harnet Serif"/>
                <a:sym typeface="Harnet Serif"/>
              </a:rPr>
              <a:t> the Pairs</a:t>
            </a:r>
          </a:p>
        </p:txBody>
      </p:sp>
      <p:sp>
        <p:nvSpPr>
          <p:cNvPr name="TextBox 21" id="21"/>
          <p:cNvSpPr txBox="true"/>
          <p:nvPr/>
        </p:nvSpPr>
        <p:spPr>
          <a:xfrm rot="0">
            <a:off x="16397586" y="5018402"/>
            <a:ext cx="1578999" cy="706543"/>
          </a:xfrm>
          <a:prstGeom prst="rect">
            <a:avLst/>
          </a:prstGeom>
        </p:spPr>
        <p:txBody>
          <a:bodyPr anchor="t" rtlCol="false" tIns="0" lIns="0" bIns="0" rIns="0">
            <a:spAutoFit/>
          </a:bodyPr>
          <a:lstStyle/>
          <a:p>
            <a:pPr algn="ctr">
              <a:lnSpc>
                <a:spcPts val="2817"/>
              </a:lnSpc>
            </a:pPr>
            <a:r>
              <a:rPr lang="en-US" b="true" sz="2012">
                <a:solidFill>
                  <a:srgbClr val="623416"/>
                </a:solidFill>
                <a:latin typeface="Harnet Serif Bold"/>
                <a:ea typeface="Harnet Serif Bold"/>
                <a:cs typeface="Harnet Serif Bold"/>
                <a:sym typeface="Harnet Serif Bold"/>
              </a:rPr>
              <a:t>MODERN ERA</a:t>
            </a:r>
          </a:p>
          <a:p>
            <a:pPr algn="ctr">
              <a:lnSpc>
                <a:spcPts val="2817"/>
              </a:lnSpc>
              <a:spcBef>
                <a:spcPct val="0"/>
              </a:spcBef>
            </a:pPr>
            <a:r>
              <a:rPr lang="en-US" sz="2012">
                <a:solidFill>
                  <a:srgbClr val="623416"/>
                </a:solidFill>
                <a:latin typeface="Harnet Serif"/>
                <a:ea typeface="Harnet Serif"/>
                <a:cs typeface="Harnet Serif"/>
                <a:sym typeface="Harnet Serif"/>
              </a:rPr>
              <a:t>Bu</a:t>
            </a:r>
            <a:r>
              <a:rPr lang="en-US" sz="2012">
                <a:solidFill>
                  <a:srgbClr val="623416"/>
                </a:solidFill>
                <a:latin typeface="Harnet Serif"/>
                <a:ea typeface="Harnet Serif"/>
                <a:cs typeface="Harnet Serif"/>
                <a:sym typeface="Harnet Serif"/>
              </a:rPr>
              <a:t>ild Timeline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Freeform 9" id="9"/>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0" id="10"/>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1" id="11"/>
          <p:cNvSpPr/>
          <p:nvPr/>
        </p:nvSpPr>
        <p:spPr>
          <a:xfrm flipH="false" flipV="false" rot="0">
            <a:off x="12124558" y="4506506"/>
            <a:ext cx="5209905" cy="4194020"/>
          </a:xfrm>
          <a:custGeom>
            <a:avLst/>
            <a:gdLst/>
            <a:ahLst/>
            <a:cxnLst/>
            <a:rect r="r" b="b" t="t" l="l"/>
            <a:pathLst>
              <a:path h="4194020" w="5209905">
                <a:moveTo>
                  <a:pt x="0" y="0"/>
                </a:moveTo>
                <a:lnTo>
                  <a:pt x="5209905" y="0"/>
                </a:lnTo>
                <a:lnTo>
                  <a:pt x="5209905" y="4194021"/>
                </a:lnTo>
                <a:lnTo>
                  <a:pt x="0" y="4194021"/>
                </a:lnTo>
                <a:lnTo>
                  <a:pt x="0" y="0"/>
                </a:lnTo>
                <a:close/>
              </a:path>
            </a:pathLst>
          </a:custGeom>
          <a:blipFill>
            <a:blip r:embed="rId11"/>
            <a:stretch>
              <a:fillRect l="0" t="0" r="0" b="0"/>
            </a:stretch>
          </a:blipFill>
        </p:spPr>
      </p:sp>
      <p:sp>
        <p:nvSpPr>
          <p:cNvPr name="TextBox 12" id="12"/>
          <p:cNvSpPr txBox="true"/>
          <p:nvPr/>
        </p:nvSpPr>
        <p:spPr>
          <a:xfrm rot="0">
            <a:off x="4470248" y="243609"/>
            <a:ext cx="9347503" cy="257219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name="TextBox 13" id="13"/>
          <p:cNvSpPr txBox="true"/>
          <p:nvPr/>
        </p:nvSpPr>
        <p:spPr>
          <a:xfrm rot="0">
            <a:off x="3839974" y="2694739"/>
            <a:ext cx="10608053" cy="129857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his section proves that learning history is fun, deepens understanding, and appreciates the human journey.</a:t>
            </a:r>
          </a:p>
        </p:txBody>
      </p:sp>
      <p:sp>
        <p:nvSpPr>
          <p:cNvPr name="TextBox 14" id="14"/>
          <p:cNvSpPr txBox="true"/>
          <p:nvPr/>
        </p:nvSpPr>
        <p:spPr>
          <a:xfrm rot="0">
            <a:off x="2227419" y="511469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a:t>
            </a:r>
            <a:r>
              <a:rPr lang="en-US" sz="5499">
                <a:solidFill>
                  <a:srgbClr val="623416"/>
                </a:solidFill>
                <a:latin typeface="RUMBLE BRAVE"/>
                <a:ea typeface="RUMBLE BRAVE"/>
                <a:cs typeface="RUMBLE BRAVE"/>
                <a:sym typeface="RUMBLE BRAVE"/>
              </a:rPr>
              <a:t>eos</a:t>
            </a:r>
          </a:p>
        </p:txBody>
      </p:sp>
      <p:sp>
        <p:nvSpPr>
          <p:cNvPr name="TextBox 15" id="15"/>
          <p:cNvSpPr txBox="true"/>
          <p:nvPr/>
        </p:nvSpPr>
        <p:spPr>
          <a:xfrm rot="0">
            <a:off x="2227419" y="5966777"/>
            <a:ext cx="9068463"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Captivating videos</a:t>
            </a:r>
            <a:r>
              <a:rPr lang="en-US" sz="3999">
                <a:solidFill>
                  <a:srgbClr val="623416"/>
                </a:solidFill>
                <a:latin typeface="Harnet Serif"/>
                <a:ea typeface="Harnet Serif"/>
                <a:cs typeface="Harnet Serif"/>
                <a:sym typeface="Harnet Serif"/>
              </a:rPr>
              <a:t> to visually showcase HISTORICAL EVOLUTION.</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7"/>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8"/>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false" rot="0">
            <a:off x="2334629" y="3309766"/>
            <a:ext cx="6548781" cy="6303201"/>
          </a:xfrm>
          <a:custGeom>
            <a:avLst/>
            <a:gdLst/>
            <a:ahLst/>
            <a:cxnLst/>
            <a:rect r="r" b="b" t="t" l="l"/>
            <a:pathLst>
              <a:path h="6303201" w="6548781">
                <a:moveTo>
                  <a:pt x="0" y="0"/>
                </a:moveTo>
                <a:lnTo>
                  <a:pt x="6548780" y="0"/>
                </a:lnTo>
                <a:lnTo>
                  <a:pt x="6548780" y="6303201"/>
                </a:lnTo>
                <a:lnTo>
                  <a:pt x="0" y="6303201"/>
                </a:lnTo>
                <a:lnTo>
                  <a:pt x="0" y="0"/>
                </a:lnTo>
                <a:close/>
              </a:path>
            </a:pathLst>
          </a:custGeom>
          <a:blipFill>
            <a:blip r:embed="rId12"/>
            <a:stretch>
              <a:fillRect l="0" t="0" r="0" b="0"/>
            </a:stretch>
          </a:blipFill>
        </p:spPr>
      </p:sp>
      <p:sp>
        <p:nvSpPr>
          <p:cNvPr name="Freeform 13" id="13"/>
          <p:cNvSpPr/>
          <p:nvPr/>
        </p:nvSpPr>
        <p:spPr>
          <a:xfrm flipH="false" flipV="false" rot="0">
            <a:off x="10108767" y="3411122"/>
            <a:ext cx="6642998" cy="6277633"/>
          </a:xfrm>
          <a:custGeom>
            <a:avLst/>
            <a:gdLst/>
            <a:ahLst/>
            <a:cxnLst/>
            <a:rect r="r" b="b" t="t" l="l"/>
            <a:pathLst>
              <a:path h="6277633" w="6642998">
                <a:moveTo>
                  <a:pt x="0" y="0"/>
                </a:moveTo>
                <a:lnTo>
                  <a:pt x="6642997" y="0"/>
                </a:lnTo>
                <a:lnTo>
                  <a:pt x="6642997" y="6277633"/>
                </a:lnTo>
                <a:lnTo>
                  <a:pt x="0" y="6277633"/>
                </a:lnTo>
                <a:lnTo>
                  <a:pt x="0" y="0"/>
                </a:lnTo>
                <a:close/>
              </a:path>
            </a:pathLst>
          </a:custGeom>
          <a:blipFill>
            <a:blip r:embed="rId13"/>
            <a:stretch>
              <a:fillRect l="0" t="0" r="0" b="0"/>
            </a:stretch>
          </a:blipFill>
        </p:spPr>
      </p:sp>
      <p:sp>
        <p:nvSpPr>
          <p:cNvPr name="TextBox 14" id="14"/>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name="TextBox 9" id="9"/>
          <p:cNvSpPr txBox="true"/>
          <p:nvPr/>
        </p:nvSpPr>
        <p:spPr>
          <a:xfrm rot="0">
            <a:off x="2227419" y="48033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Curated J</a:t>
            </a:r>
            <a:r>
              <a:rPr lang="en-US" sz="5499">
                <a:solidFill>
                  <a:srgbClr val="623416"/>
                </a:solidFill>
                <a:latin typeface="RUMBLE BRAVE"/>
                <a:ea typeface="RUMBLE BRAVE"/>
                <a:cs typeface="RUMBLE BRAVE"/>
                <a:sym typeface="RUMBLE BRAVE"/>
              </a:rPr>
              <a:t>ourney</a:t>
            </a:r>
          </a:p>
        </p:txBody>
      </p:sp>
      <p:sp>
        <p:nvSpPr>
          <p:cNvPr name="TextBox 10" id="10"/>
          <p:cNvSpPr txBox="true"/>
          <p:nvPr/>
        </p:nvSpPr>
        <p:spPr>
          <a:xfrm rot="0">
            <a:off x="2227419" y="5655390"/>
            <a:ext cx="9068463"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EXPLORE unique fashion designs,</a:t>
            </a:r>
            <a:r>
              <a:rPr lang="en-US" sz="3999">
                <a:solidFill>
                  <a:srgbClr val="623416"/>
                </a:solidFill>
                <a:latin typeface="Harnet Serif"/>
                <a:ea typeface="Harnet Serif"/>
                <a:cs typeface="Harnet Serif"/>
                <a:sym typeface="Harnet Serif"/>
              </a:rPr>
              <a:t> technology influences, and inspiring quotes from iconic figures.</a:t>
            </a:r>
          </a:p>
        </p:txBody>
      </p:sp>
      <p:sp>
        <p:nvSpPr>
          <p:cNvPr name="Freeform 11" id="11"/>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2" id="12"/>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3" id="13"/>
          <p:cNvSpPr/>
          <p:nvPr/>
        </p:nvSpPr>
        <p:spPr>
          <a:xfrm flipH="false" flipV="false" rot="0">
            <a:off x="11563955" y="4896121"/>
            <a:ext cx="6028011" cy="5010784"/>
          </a:xfrm>
          <a:custGeom>
            <a:avLst/>
            <a:gdLst/>
            <a:ahLst/>
            <a:cxnLst/>
            <a:rect r="r" b="b" t="t" l="l"/>
            <a:pathLst>
              <a:path h="5010784" w="6028011">
                <a:moveTo>
                  <a:pt x="0" y="0"/>
                </a:moveTo>
                <a:lnTo>
                  <a:pt x="6028010" y="0"/>
                </a:lnTo>
                <a:lnTo>
                  <a:pt x="6028010" y="5010784"/>
                </a:lnTo>
                <a:lnTo>
                  <a:pt x="0" y="5010784"/>
                </a:lnTo>
                <a:lnTo>
                  <a:pt x="0" y="0"/>
                </a:lnTo>
                <a:close/>
              </a:path>
            </a:pathLst>
          </a:custGeom>
          <a:blipFill>
            <a:blip r:embed="rId11"/>
            <a:stretch>
              <a:fillRect l="0" t="0" r="0" b="0"/>
            </a:stretch>
          </a:blipFill>
        </p:spPr>
      </p:sp>
      <p:sp>
        <p:nvSpPr>
          <p:cNvPr name="TextBox 14" id="14"/>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8" id="8"/>
          <p:cNvSpPr txBox="true"/>
          <p:nvPr/>
        </p:nvSpPr>
        <p:spPr>
          <a:xfrm rot="0">
            <a:off x="2227419" y="48033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Sustainability F</a:t>
            </a:r>
            <a:r>
              <a:rPr lang="en-US" sz="5499">
                <a:solidFill>
                  <a:srgbClr val="623416"/>
                </a:solidFill>
                <a:latin typeface="RUMBLE BRAVE"/>
                <a:ea typeface="RUMBLE BRAVE"/>
                <a:cs typeface="RUMBLE BRAVE"/>
                <a:sym typeface="RUMBLE BRAVE"/>
              </a:rPr>
              <a:t>ocus</a:t>
            </a:r>
          </a:p>
        </p:txBody>
      </p:sp>
      <p:sp>
        <p:nvSpPr>
          <p:cNvPr name="TextBox 9" id="9"/>
          <p:cNvSpPr txBox="true"/>
          <p:nvPr/>
        </p:nvSpPr>
        <p:spPr>
          <a:xfrm rot="0">
            <a:off x="2227419" y="5655390"/>
            <a:ext cx="9068463"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EMPHASISE fashion's environm</a:t>
            </a:r>
            <a:r>
              <a:rPr lang="en-US" sz="3999">
                <a:solidFill>
                  <a:srgbClr val="623416"/>
                </a:solidFill>
                <a:latin typeface="Harnet Serif"/>
                <a:ea typeface="Harnet Serif"/>
                <a:cs typeface="Harnet Serif"/>
                <a:sym typeface="Harnet Serif"/>
              </a:rPr>
              <a:t>ental footprint, sustainable practices, eco-friendly materials, and upcycling.</a:t>
            </a:r>
          </a:p>
        </p:txBody>
      </p:sp>
      <p:sp>
        <p:nvSpPr>
          <p:cNvPr name="Freeform 10" id="10"/>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8"/>
            <a:stretch>
              <a:fillRect l="0" t="0" r="0" b="0"/>
            </a:stretch>
          </a:blipFill>
        </p:spPr>
      </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9"/>
            <a:stretch>
              <a:fillRect l="0" t="0" r="0" b="0"/>
            </a:stretch>
          </a:blipFill>
        </p:spPr>
      </p:sp>
      <p:sp>
        <p:nvSpPr>
          <p:cNvPr name="Freeform 12" id="12"/>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0"/>
            <a:stretch>
              <a:fillRect l="0" t="0" r="0" b="0"/>
            </a:stretch>
          </a:blipFill>
        </p:spPr>
      </p:sp>
      <p:sp>
        <p:nvSpPr>
          <p:cNvPr name="Freeform 13" id="13"/>
          <p:cNvSpPr/>
          <p:nvPr/>
        </p:nvSpPr>
        <p:spPr>
          <a:xfrm flipH="false" flipV="false" rot="0">
            <a:off x="10884198" y="5143500"/>
            <a:ext cx="7046080" cy="4121695"/>
          </a:xfrm>
          <a:custGeom>
            <a:avLst/>
            <a:gdLst/>
            <a:ahLst/>
            <a:cxnLst/>
            <a:rect r="r" b="b" t="t" l="l"/>
            <a:pathLst>
              <a:path h="4121695" w="7046080">
                <a:moveTo>
                  <a:pt x="0" y="0"/>
                </a:moveTo>
                <a:lnTo>
                  <a:pt x="7046081" y="0"/>
                </a:lnTo>
                <a:lnTo>
                  <a:pt x="7046081" y="4121695"/>
                </a:lnTo>
                <a:lnTo>
                  <a:pt x="0" y="4121695"/>
                </a:lnTo>
                <a:lnTo>
                  <a:pt x="0" y="0"/>
                </a:lnTo>
                <a:close/>
              </a:path>
            </a:pathLst>
          </a:custGeom>
          <a:blipFill>
            <a:blip r:embed="rId11"/>
            <a:stretch>
              <a:fillRect l="0" t="0" r="0" b="-49795"/>
            </a:stretch>
          </a:blipFill>
        </p:spPr>
      </p:sp>
      <p:sp>
        <p:nvSpPr>
          <p:cNvPr name="TextBox 14" id="14"/>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name="TextBox 8" id="8"/>
          <p:cNvSpPr txBox="true"/>
          <p:nvPr/>
        </p:nvSpPr>
        <p:spPr>
          <a:xfrm rot="0">
            <a:off x="2227419" y="550815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AI Fashion Chatbot</a:t>
            </a:r>
          </a:p>
        </p:txBody>
      </p:sp>
      <p:sp>
        <p:nvSpPr>
          <p:cNvPr name="TextBox 9" id="9"/>
          <p:cNvSpPr txBox="true"/>
          <p:nvPr/>
        </p:nvSpPr>
        <p:spPr>
          <a:xfrm rot="0">
            <a:off x="2227419" y="6360240"/>
            <a:ext cx="9068463" cy="6794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Help you to know more about fashion</a:t>
            </a:r>
          </a:p>
        </p:txBody>
      </p:sp>
      <p:sp>
        <p:nvSpPr>
          <p:cNvPr name="Freeform 10" id="10"/>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8"/>
            <a:stretch>
              <a:fillRect l="0" t="0" r="0" b="0"/>
            </a:stretch>
          </a:blipFill>
        </p:spPr>
      </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9"/>
            <a:stretch>
              <a:fillRect l="0" t="0" r="0" b="0"/>
            </a:stretch>
          </a:blipFill>
        </p:spPr>
      </p:sp>
      <p:sp>
        <p:nvSpPr>
          <p:cNvPr name="Freeform 12" id="12"/>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0"/>
            <a:stretch>
              <a:fillRect l="0" t="0" r="0" b="0"/>
            </a:stretch>
          </a:blipFill>
        </p:spPr>
      </p:sp>
      <p:sp>
        <p:nvSpPr>
          <p:cNvPr name="Freeform 13" id="13"/>
          <p:cNvSpPr/>
          <p:nvPr/>
        </p:nvSpPr>
        <p:spPr>
          <a:xfrm flipH="false" flipV="false" rot="0">
            <a:off x="10811956" y="4917606"/>
            <a:ext cx="6751718" cy="4770730"/>
          </a:xfrm>
          <a:custGeom>
            <a:avLst/>
            <a:gdLst/>
            <a:ahLst/>
            <a:cxnLst/>
            <a:rect r="r" b="b" t="t" l="l"/>
            <a:pathLst>
              <a:path h="4770730" w="6751718">
                <a:moveTo>
                  <a:pt x="0" y="0"/>
                </a:moveTo>
                <a:lnTo>
                  <a:pt x="6751719" y="0"/>
                </a:lnTo>
                <a:lnTo>
                  <a:pt x="6751719" y="4770730"/>
                </a:lnTo>
                <a:lnTo>
                  <a:pt x="0" y="4770730"/>
                </a:lnTo>
                <a:lnTo>
                  <a:pt x="0" y="0"/>
                </a:lnTo>
                <a:close/>
              </a:path>
            </a:pathLst>
          </a:custGeom>
          <a:blipFill>
            <a:blip r:embed="rId11"/>
            <a:stretch>
              <a:fillRect l="0" t="0" r="0" b="0"/>
            </a:stretch>
          </a:blipFill>
        </p:spPr>
      </p:sp>
      <p:sp>
        <p:nvSpPr>
          <p:cNvPr name="TextBox 14" id="14"/>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4</a:t>
            </a:r>
          </a:p>
        </p:txBody>
      </p:sp>
      <p:sp>
        <p:nvSpPr>
          <p:cNvPr name="Freeform 9" id="9"/>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0" id="10"/>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1" id="11"/>
          <p:cNvSpPr/>
          <p:nvPr/>
        </p:nvSpPr>
        <p:spPr>
          <a:xfrm flipH="false" flipV="false" rot="0">
            <a:off x="11472810" y="4760723"/>
            <a:ext cx="5553958" cy="5180709"/>
          </a:xfrm>
          <a:custGeom>
            <a:avLst/>
            <a:gdLst/>
            <a:ahLst/>
            <a:cxnLst/>
            <a:rect r="r" b="b" t="t" l="l"/>
            <a:pathLst>
              <a:path h="5180709" w="5553958">
                <a:moveTo>
                  <a:pt x="0" y="0"/>
                </a:moveTo>
                <a:lnTo>
                  <a:pt x="5553959" y="0"/>
                </a:lnTo>
                <a:lnTo>
                  <a:pt x="5553959" y="5180709"/>
                </a:lnTo>
                <a:lnTo>
                  <a:pt x="0" y="5180709"/>
                </a:lnTo>
                <a:lnTo>
                  <a:pt x="0" y="0"/>
                </a:lnTo>
                <a:close/>
              </a:path>
            </a:pathLst>
          </a:custGeom>
          <a:blipFill>
            <a:blip r:embed="rId11"/>
            <a:stretch>
              <a:fillRect l="0" t="0" r="0" b="0"/>
            </a:stretch>
          </a:blipFill>
        </p:spPr>
      </p:sp>
      <p:sp>
        <p:nvSpPr>
          <p:cNvPr name="TextBox 12" id="12"/>
          <p:cNvSpPr txBox="true"/>
          <p:nvPr/>
        </p:nvSpPr>
        <p:spPr>
          <a:xfrm rot="0">
            <a:off x="3880761" y="243609"/>
            <a:ext cx="10526477" cy="2667618"/>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name="TextBox 13" id="13"/>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a:t>
            </a:r>
            <a:r>
              <a:rPr lang="en-US" sz="2499">
                <a:solidFill>
                  <a:srgbClr val="623416"/>
                </a:solidFill>
                <a:latin typeface="Cartograph Mono"/>
                <a:ea typeface="Cartograph Mono"/>
                <a:cs typeface="Cartograph Mono"/>
                <a:sym typeface="Cartograph Mono"/>
              </a:rPr>
              <a:t>he fashion industry has a significant impact on our planet. From the resources used to make our clothes to the waste created when we dispose of them, it's essential to be aware of our "fashion footprint."</a:t>
            </a:r>
          </a:p>
        </p:txBody>
      </p:sp>
      <p:sp>
        <p:nvSpPr>
          <p:cNvPr name="TextBox 14" id="14"/>
          <p:cNvSpPr txBox="true"/>
          <p:nvPr/>
        </p:nvSpPr>
        <p:spPr>
          <a:xfrm rot="0">
            <a:off x="2244053" y="5114694"/>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Vide</a:t>
            </a:r>
            <a:r>
              <a:rPr lang="en-US" sz="5499">
                <a:solidFill>
                  <a:srgbClr val="623416"/>
                </a:solidFill>
                <a:latin typeface="RUMBLE BRAVE"/>
                <a:ea typeface="RUMBLE BRAVE"/>
                <a:cs typeface="RUMBLE BRAVE"/>
                <a:sym typeface="RUMBLE BRAVE"/>
              </a:rPr>
              <a:t>os</a:t>
            </a:r>
          </a:p>
        </p:txBody>
      </p:sp>
      <p:sp>
        <p:nvSpPr>
          <p:cNvPr name="TextBox 15" id="15"/>
          <p:cNvSpPr txBox="true"/>
          <p:nvPr/>
        </p:nvSpPr>
        <p:spPr>
          <a:xfrm rot="0">
            <a:off x="2244053" y="5966777"/>
            <a:ext cx="9068463"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Immersive videos</a:t>
            </a:r>
            <a:r>
              <a:rPr lang="en-US" sz="3999">
                <a:solidFill>
                  <a:srgbClr val="623416"/>
                </a:solidFill>
                <a:latin typeface="Harnet Serif"/>
                <a:ea typeface="Harnet Serif"/>
                <a:cs typeface="Harnet Serif"/>
                <a:sym typeface="Harnet Serif"/>
              </a:rPr>
              <a:t> showcasing the EVOLUTION OF FASHION.</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7"/>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8"/>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false" rot="0">
            <a:off x="1767605" y="3411122"/>
            <a:ext cx="5975541" cy="6356958"/>
          </a:xfrm>
          <a:custGeom>
            <a:avLst/>
            <a:gdLst/>
            <a:ahLst/>
            <a:cxnLst/>
            <a:rect r="r" b="b" t="t" l="l"/>
            <a:pathLst>
              <a:path h="6356958" w="5975541">
                <a:moveTo>
                  <a:pt x="0" y="0"/>
                </a:moveTo>
                <a:lnTo>
                  <a:pt x="5975541" y="0"/>
                </a:lnTo>
                <a:lnTo>
                  <a:pt x="5975541" y="6356958"/>
                </a:lnTo>
                <a:lnTo>
                  <a:pt x="0" y="6356958"/>
                </a:lnTo>
                <a:lnTo>
                  <a:pt x="0" y="0"/>
                </a:lnTo>
                <a:close/>
              </a:path>
            </a:pathLst>
          </a:custGeom>
          <a:blipFill>
            <a:blip r:embed="rId12"/>
            <a:stretch>
              <a:fillRect l="0" t="0" r="0" b="0"/>
            </a:stretch>
          </a:blipFill>
        </p:spPr>
      </p:sp>
      <p:sp>
        <p:nvSpPr>
          <p:cNvPr name="Freeform 13" id="13"/>
          <p:cNvSpPr/>
          <p:nvPr/>
        </p:nvSpPr>
        <p:spPr>
          <a:xfrm flipH="false" flipV="false" rot="0">
            <a:off x="9971442" y="3500400"/>
            <a:ext cx="5459038" cy="6356958"/>
          </a:xfrm>
          <a:custGeom>
            <a:avLst/>
            <a:gdLst/>
            <a:ahLst/>
            <a:cxnLst/>
            <a:rect r="r" b="b" t="t" l="l"/>
            <a:pathLst>
              <a:path h="6356958" w="5459038">
                <a:moveTo>
                  <a:pt x="0" y="0"/>
                </a:moveTo>
                <a:lnTo>
                  <a:pt x="5459038" y="0"/>
                </a:lnTo>
                <a:lnTo>
                  <a:pt x="5459038" y="6356958"/>
                </a:lnTo>
                <a:lnTo>
                  <a:pt x="0" y="6356958"/>
                </a:lnTo>
                <a:lnTo>
                  <a:pt x="0" y="0"/>
                </a:lnTo>
                <a:close/>
              </a:path>
            </a:pathLst>
          </a:custGeom>
          <a:blipFill>
            <a:blip r:embed="rId13"/>
            <a:stretch>
              <a:fillRect l="0" t="0" r="0" b="0"/>
            </a:stretch>
          </a:blipFill>
        </p:spPr>
      </p:sp>
      <p:sp>
        <p:nvSpPr>
          <p:cNvPr name="TextBox 14" id="14"/>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282168"/>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2635047" y="2836905"/>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275431" y="2836905"/>
            <a:ext cx="1551442" cy="1053041"/>
          </a:xfrm>
          <a:custGeom>
            <a:avLst/>
            <a:gdLst/>
            <a:ahLst/>
            <a:cxnLst/>
            <a:rect r="r" b="b" t="t" l="l"/>
            <a:pathLst>
              <a:path h="1053041" w="1551442">
                <a:moveTo>
                  <a:pt x="0" y="0"/>
                </a:moveTo>
                <a:lnTo>
                  <a:pt x="1551443" y="0"/>
                </a:lnTo>
                <a:lnTo>
                  <a:pt x="1551443"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6572413" y="7986681"/>
            <a:ext cx="3326511" cy="2539456"/>
          </a:xfrm>
          <a:custGeom>
            <a:avLst/>
            <a:gdLst/>
            <a:ahLst/>
            <a:cxnLst/>
            <a:rect r="r" b="b" t="t" l="l"/>
            <a:pathLst>
              <a:path h="2539456" w="3326511">
                <a:moveTo>
                  <a:pt x="0" y="0"/>
                </a:moveTo>
                <a:lnTo>
                  <a:pt x="3326511" y="0"/>
                </a:lnTo>
                <a:lnTo>
                  <a:pt x="3326511"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2"/>
            <a:stretch>
              <a:fillRect l="0" t="0" r="0" b="0"/>
            </a:stretch>
          </a:blipFill>
        </p:spPr>
      </p:sp>
      <p:sp>
        <p:nvSpPr>
          <p:cNvPr name="Freeform 13" id="13"/>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3"/>
            <a:stretch>
              <a:fillRect l="0" t="0" r="0" b="0"/>
            </a:stretch>
          </a:blipFill>
        </p:spPr>
      </p:sp>
      <p:sp>
        <p:nvSpPr>
          <p:cNvPr name="Freeform 14" id="14"/>
          <p:cNvSpPr/>
          <p:nvPr/>
        </p:nvSpPr>
        <p:spPr>
          <a:xfrm flipH="false" flipV="false" rot="0">
            <a:off x="13917782" y="2836905"/>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608788" y="6179397"/>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249172" y="6179397"/>
            <a:ext cx="1551442" cy="1053041"/>
          </a:xfrm>
          <a:custGeom>
            <a:avLst/>
            <a:gdLst/>
            <a:ahLst/>
            <a:cxnLst/>
            <a:rect r="r" b="b" t="t" l="l"/>
            <a:pathLst>
              <a:path h="1053041" w="1551442">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5162670" y="243840"/>
            <a:ext cx="7962661" cy="2474351"/>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Key Features</a:t>
            </a:r>
          </a:p>
        </p:txBody>
      </p:sp>
      <p:sp>
        <p:nvSpPr>
          <p:cNvPr name="TextBox 18" id="18"/>
          <p:cNvSpPr txBox="true"/>
          <p:nvPr/>
        </p:nvSpPr>
        <p:spPr>
          <a:xfrm rot="0">
            <a:off x="3181037" y="2858488"/>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name="TextBox 19" id="19"/>
          <p:cNvSpPr txBox="true"/>
          <p:nvPr/>
        </p:nvSpPr>
        <p:spPr>
          <a:xfrm rot="0">
            <a:off x="8821422" y="2858488"/>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name="TextBox 20" id="20"/>
          <p:cNvSpPr txBox="true"/>
          <p:nvPr/>
        </p:nvSpPr>
        <p:spPr>
          <a:xfrm rot="0">
            <a:off x="14532906" y="2858488"/>
            <a:ext cx="321194"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name="TextBox 21" id="21"/>
          <p:cNvSpPr txBox="true"/>
          <p:nvPr/>
        </p:nvSpPr>
        <p:spPr>
          <a:xfrm rot="0">
            <a:off x="1530565" y="3892202"/>
            <a:ext cx="3663779"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Categorized Navigation</a:t>
            </a:r>
          </a:p>
        </p:txBody>
      </p:sp>
      <p:sp>
        <p:nvSpPr>
          <p:cNvPr name="TextBox 22" id="22"/>
          <p:cNvSpPr txBox="true"/>
          <p:nvPr/>
        </p:nvSpPr>
        <p:spPr>
          <a:xfrm rot="0">
            <a:off x="1551747" y="4484352"/>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Intui</a:t>
            </a:r>
            <a:r>
              <a:rPr lang="en-US" sz="2353">
                <a:solidFill>
                  <a:srgbClr val="623416"/>
                </a:solidFill>
                <a:latin typeface="Harnet Serif"/>
                <a:ea typeface="Harnet Serif"/>
                <a:cs typeface="Harnet Serif"/>
                <a:sym typeface="Harnet Serif"/>
              </a:rPr>
              <a:t>t</a:t>
            </a:r>
            <a:r>
              <a:rPr lang="en-US" sz="2353">
                <a:solidFill>
                  <a:srgbClr val="623416"/>
                </a:solidFill>
                <a:latin typeface="Harnet Serif"/>
                <a:ea typeface="Harnet Serif"/>
                <a:cs typeface="Harnet Serif"/>
                <a:sym typeface="Harnet Serif"/>
              </a:rPr>
              <a:t>ive "Art," "History," "Fashion" sections for easy browsing.</a:t>
            </a:r>
          </a:p>
        </p:txBody>
      </p:sp>
      <p:sp>
        <p:nvSpPr>
          <p:cNvPr name="TextBox 23" id="23"/>
          <p:cNvSpPr txBox="true"/>
          <p:nvPr/>
        </p:nvSpPr>
        <p:spPr>
          <a:xfrm rot="0">
            <a:off x="12423227" y="3892202"/>
            <a:ext cx="4744648"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Curated Educational Content</a:t>
            </a:r>
          </a:p>
        </p:txBody>
      </p:sp>
      <p:sp>
        <p:nvSpPr>
          <p:cNvPr name="TextBox 24" id="24"/>
          <p:cNvSpPr txBox="true"/>
          <p:nvPr/>
        </p:nvSpPr>
        <p:spPr>
          <a:xfrm rot="0">
            <a:off x="12984844" y="4484352"/>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Wel</a:t>
            </a:r>
            <a:r>
              <a:rPr lang="en-US" sz="2353">
                <a:solidFill>
                  <a:srgbClr val="623416"/>
                </a:solidFill>
                <a:latin typeface="Harnet Serif"/>
                <a:ea typeface="Harnet Serif"/>
                <a:cs typeface="Harnet Serif"/>
                <a:sym typeface="Harnet Serif"/>
              </a:rPr>
              <a:t>l-researched </a:t>
            </a:r>
            <a:r>
              <a:rPr lang="en-US" sz="2353">
                <a:solidFill>
                  <a:srgbClr val="623416"/>
                </a:solidFill>
                <a:latin typeface="Harnet Serif"/>
                <a:ea typeface="Harnet Serif"/>
                <a:cs typeface="Harnet Serif"/>
                <a:sym typeface="Harnet Serif"/>
              </a:rPr>
              <a:t>info, fun facts, quizzes</a:t>
            </a:r>
          </a:p>
        </p:txBody>
      </p:sp>
      <p:sp>
        <p:nvSpPr>
          <p:cNvPr name="TextBox 25" id="25"/>
          <p:cNvSpPr txBox="true"/>
          <p:nvPr/>
        </p:nvSpPr>
        <p:spPr>
          <a:xfrm rot="0">
            <a:off x="6778600" y="3892202"/>
            <a:ext cx="4749201"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Interactive Learning Modules</a:t>
            </a:r>
          </a:p>
        </p:txBody>
      </p:sp>
      <p:sp>
        <p:nvSpPr>
          <p:cNvPr name="TextBox 26" id="26"/>
          <p:cNvSpPr txBox="true"/>
          <p:nvPr/>
        </p:nvSpPr>
        <p:spPr>
          <a:xfrm rot="0">
            <a:off x="7342494" y="4484352"/>
            <a:ext cx="3583650"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Quick summary of AI Art, Mini-Games and AI Chatbot</a:t>
            </a:r>
          </a:p>
        </p:txBody>
      </p:sp>
      <p:sp>
        <p:nvSpPr>
          <p:cNvPr name="TextBox 27" id="27"/>
          <p:cNvSpPr txBox="true"/>
          <p:nvPr/>
        </p:nvSpPr>
        <p:spPr>
          <a:xfrm rot="0">
            <a:off x="3154778" y="6200981"/>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name="TextBox 28" id="28"/>
          <p:cNvSpPr txBox="true"/>
          <p:nvPr/>
        </p:nvSpPr>
        <p:spPr>
          <a:xfrm rot="0">
            <a:off x="8795162" y="6200981"/>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name="TextBox 29" id="29"/>
          <p:cNvSpPr txBox="true"/>
          <p:nvPr/>
        </p:nvSpPr>
        <p:spPr>
          <a:xfrm rot="0">
            <a:off x="1370510" y="7234694"/>
            <a:ext cx="3931370"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Immersive Video Content</a:t>
            </a:r>
          </a:p>
        </p:txBody>
      </p:sp>
      <p:sp>
        <p:nvSpPr>
          <p:cNvPr name="TextBox 30" id="30"/>
          <p:cNvSpPr txBox="true"/>
          <p:nvPr/>
        </p:nvSpPr>
        <p:spPr>
          <a:xfrm rot="0">
            <a:off x="1525488" y="7826844"/>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Visual journeys in History and Fashion</a:t>
            </a:r>
          </a:p>
        </p:txBody>
      </p:sp>
      <p:sp>
        <p:nvSpPr>
          <p:cNvPr name="TextBox 31" id="31"/>
          <p:cNvSpPr txBox="true"/>
          <p:nvPr/>
        </p:nvSpPr>
        <p:spPr>
          <a:xfrm rot="0">
            <a:off x="7732863" y="7234694"/>
            <a:ext cx="2788157"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Responsive Design</a:t>
            </a:r>
          </a:p>
        </p:txBody>
      </p:sp>
      <p:sp>
        <p:nvSpPr>
          <p:cNvPr name="TextBox 32" id="32"/>
          <p:cNvSpPr txBox="true"/>
          <p:nvPr/>
        </p:nvSpPr>
        <p:spPr>
          <a:xfrm rot="0">
            <a:off x="7316234" y="7826844"/>
            <a:ext cx="3417317" cy="817239"/>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Animated desing for webpage</a:t>
            </a:r>
          </a:p>
        </p:txBody>
      </p:sp>
      <p:sp>
        <p:nvSpPr>
          <p:cNvPr name="Freeform 33" id="33"/>
          <p:cNvSpPr/>
          <p:nvPr/>
        </p:nvSpPr>
        <p:spPr>
          <a:xfrm flipH="false" flipV="false" rot="0">
            <a:off x="14078379" y="6169170"/>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14624369" y="6190754"/>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6</a:t>
            </a:r>
          </a:p>
        </p:txBody>
      </p:sp>
      <p:sp>
        <p:nvSpPr>
          <p:cNvPr name="TextBox 35" id="35"/>
          <p:cNvSpPr txBox="true"/>
          <p:nvPr/>
        </p:nvSpPr>
        <p:spPr>
          <a:xfrm rot="0">
            <a:off x="13835789" y="7224467"/>
            <a:ext cx="2240718" cy="614182"/>
          </a:xfrm>
          <a:prstGeom prst="rect">
            <a:avLst/>
          </a:prstGeom>
        </p:spPr>
        <p:txBody>
          <a:bodyPr anchor="t" rtlCol="false" tIns="0" lIns="0" bIns="0" rIns="0">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USER-Friendly</a:t>
            </a:r>
          </a:p>
        </p:txBody>
      </p:sp>
      <p:sp>
        <p:nvSpPr>
          <p:cNvPr name="TextBox 36" id="36"/>
          <p:cNvSpPr txBox="true"/>
          <p:nvPr/>
        </p:nvSpPr>
        <p:spPr>
          <a:xfrm rot="0">
            <a:off x="13145441" y="7816618"/>
            <a:ext cx="3417317" cy="817239"/>
          </a:xfrm>
          <a:prstGeom prst="rect">
            <a:avLst/>
          </a:prstGeom>
        </p:spPr>
        <p:txBody>
          <a:bodyPr anchor="t" rtlCol="false" tIns="0" lIns="0" bIns="0" rIns="0">
            <a:spAutoFit/>
          </a:bodyPr>
          <a:lstStyle/>
          <a:p>
            <a:pPr algn="ctr">
              <a:lnSpc>
                <a:spcPts val="3294"/>
              </a:lnSpc>
            </a:pPr>
            <a:r>
              <a:rPr lang="en-US" sz="2353">
                <a:solidFill>
                  <a:srgbClr val="623416"/>
                </a:solidFill>
                <a:latin typeface="Harnet Serif"/>
                <a:ea typeface="Harnet Serif"/>
                <a:cs typeface="Harnet Serif"/>
                <a:sym typeface="Harnet Serif"/>
              </a:rPr>
              <a:t>Able to switch </a:t>
            </a:r>
          </a:p>
          <a:p>
            <a:pPr algn="ctr">
              <a:lnSpc>
                <a:spcPts val="3294"/>
              </a:lnSpc>
              <a:spcBef>
                <a:spcPct val="0"/>
              </a:spcBef>
            </a:pPr>
            <a:r>
              <a:rPr lang="en-US" sz="2353">
                <a:solidFill>
                  <a:srgbClr val="623416"/>
                </a:solidFill>
                <a:latin typeface="Harnet Serif"/>
                <a:ea typeface="Harnet Serif"/>
                <a:cs typeface="Harnet Serif"/>
                <a:sym typeface="Harnet Serif"/>
              </a:rPr>
              <a:t>light/dark mode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TextBox 7" id="7"/>
          <p:cNvSpPr txBox="true"/>
          <p:nvPr/>
        </p:nvSpPr>
        <p:spPr>
          <a:xfrm rot="0">
            <a:off x="4715880" y="243840"/>
            <a:ext cx="8856241" cy="253331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meet the team</a:t>
            </a:r>
          </a:p>
        </p:txBody>
      </p:sp>
      <p:sp>
        <p:nvSpPr>
          <p:cNvPr name="Freeform 8" id="8"/>
          <p:cNvSpPr/>
          <p:nvPr/>
        </p:nvSpPr>
        <p:spPr>
          <a:xfrm flipH="false" flipV="false" rot="0">
            <a:off x="3885996" y="6793355"/>
            <a:ext cx="4996065" cy="1055419"/>
          </a:xfrm>
          <a:custGeom>
            <a:avLst/>
            <a:gdLst/>
            <a:ahLst/>
            <a:cxnLst/>
            <a:rect r="r" b="b" t="t" l="l"/>
            <a:pathLst>
              <a:path h="1055419" w="4996065">
                <a:moveTo>
                  <a:pt x="0" y="0"/>
                </a:moveTo>
                <a:lnTo>
                  <a:pt x="4996065" y="0"/>
                </a:lnTo>
                <a:lnTo>
                  <a:pt x="4996065" y="1055418"/>
                </a:lnTo>
                <a:lnTo>
                  <a:pt x="0" y="10554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207546" y="6874379"/>
            <a:ext cx="4352966" cy="808793"/>
          </a:xfrm>
          <a:prstGeom prst="rect">
            <a:avLst/>
          </a:prstGeom>
        </p:spPr>
        <p:txBody>
          <a:bodyPr anchor="t" rtlCol="false" tIns="0" lIns="0" bIns="0" rIns="0">
            <a:spAutoFit/>
          </a:bodyPr>
          <a:lstStyle/>
          <a:p>
            <a:pPr algn="ctr">
              <a:lnSpc>
                <a:spcPts val="6553"/>
              </a:lnSpc>
            </a:pPr>
            <a:r>
              <a:rPr lang="en-US" sz="4681" b="true">
                <a:solidFill>
                  <a:srgbClr val="FFFFFF"/>
                </a:solidFill>
                <a:latin typeface="Harnet Serif Bold"/>
                <a:ea typeface="Harnet Serif Bold"/>
                <a:cs typeface="Harnet Serif Bold"/>
                <a:sym typeface="Harnet Serif Bold"/>
              </a:rPr>
              <a:t>Lim Xin Ru</a:t>
            </a:r>
          </a:p>
        </p:txBody>
      </p:sp>
      <p:sp>
        <p:nvSpPr>
          <p:cNvPr name="Freeform 10" id="10"/>
          <p:cNvSpPr/>
          <p:nvPr/>
        </p:nvSpPr>
        <p:spPr>
          <a:xfrm flipH="false" flipV="false" rot="0">
            <a:off x="3885996" y="3495112"/>
            <a:ext cx="4996065" cy="1055419"/>
          </a:xfrm>
          <a:custGeom>
            <a:avLst/>
            <a:gdLst/>
            <a:ahLst/>
            <a:cxnLst/>
            <a:rect r="r" b="b" t="t" l="l"/>
            <a:pathLst>
              <a:path h="1055419" w="4996065">
                <a:moveTo>
                  <a:pt x="0" y="0"/>
                </a:moveTo>
                <a:lnTo>
                  <a:pt x="4996065" y="0"/>
                </a:lnTo>
                <a:lnTo>
                  <a:pt x="4996065" y="1055419"/>
                </a:lnTo>
                <a:lnTo>
                  <a:pt x="0" y="1055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207546" y="3576136"/>
            <a:ext cx="4352966" cy="808793"/>
          </a:xfrm>
          <a:prstGeom prst="rect">
            <a:avLst/>
          </a:prstGeom>
        </p:spPr>
        <p:txBody>
          <a:bodyPr anchor="t" rtlCol="false" tIns="0" lIns="0" bIns="0" rIns="0">
            <a:spAutoFit/>
          </a:bodyPr>
          <a:lstStyle/>
          <a:p>
            <a:pPr algn="ctr">
              <a:lnSpc>
                <a:spcPts val="6553"/>
              </a:lnSpc>
            </a:pPr>
            <a:r>
              <a:rPr lang="en-US" sz="4681" b="true">
                <a:solidFill>
                  <a:srgbClr val="FFFFFF"/>
                </a:solidFill>
                <a:latin typeface="Harnet Serif Bold"/>
                <a:ea typeface="Harnet Serif Bold"/>
                <a:cs typeface="Harnet Serif Bold"/>
                <a:sym typeface="Harnet Serif Bold"/>
              </a:rPr>
              <a:t>Lim Xin Bing</a:t>
            </a:r>
          </a:p>
        </p:txBody>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4" id="14"/>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5" id="15"/>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12"/>
            <a:stretch>
              <a:fillRect l="0" t="0" r="0" b="0"/>
            </a:stretch>
          </a:blipFill>
        </p:spPr>
      </p:sp>
      <p:sp>
        <p:nvSpPr>
          <p:cNvPr name="Freeform 16" id="16"/>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3"/>
            <a:stretch>
              <a:fillRect l="0" t="0" r="0" b="0"/>
            </a:stretch>
          </a:blipFill>
        </p:spPr>
      </p:sp>
      <p:sp>
        <p:nvSpPr>
          <p:cNvPr name="TextBox 17" id="17"/>
          <p:cNvSpPr txBox="true"/>
          <p:nvPr/>
        </p:nvSpPr>
        <p:spPr>
          <a:xfrm rot="0">
            <a:off x="10389280" y="3372194"/>
            <a:ext cx="3490402" cy="1245252"/>
          </a:xfrm>
          <a:prstGeom prst="rect">
            <a:avLst/>
          </a:prstGeom>
        </p:spPr>
        <p:txBody>
          <a:bodyPr anchor="t" rtlCol="false" tIns="0" lIns="0" bIns="0" rIns="0">
            <a:spAutoFit/>
          </a:bodyPr>
          <a:lstStyle/>
          <a:p>
            <a:pPr algn="l">
              <a:lnSpc>
                <a:spcPts val="4996"/>
              </a:lnSpc>
            </a:pPr>
            <a:r>
              <a:rPr lang="en-US" sz="3569">
                <a:solidFill>
                  <a:srgbClr val="623416"/>
                </a:solidFill>
                <a:latin typeface="Harnet Serif"/>
                <a:ea typeface="Harnet Serif"/>
                <a:cs typeface="Harnet Serif"/>
                <a:sym typeface="Harnet Serif"/>
              </a:rPr>
              <a:t>14y/o</a:t>
            </a:r>
          </a:p>
          <a:p>
            <a:pPr algn="l">
              <a:lnSpc>
                <a:spcPts val="4996"/>
              </a:lnSpc>
              <a:spcBef>
                <a:spcPct val="0"/>
              </a:spcBef>
            </a:pPr>
            <a:r>
              <a:rPr lang="en-US" sz="3569">
                <a:solidFill>
                  <a:srgbClr val="623416"/>
                </a:solidFill>
                <a:latin typeface="Harnet Serif"/>
                <a:ea typeface="Harnet Serif"/>
                <a:cs typeface="Harnet Serif"/>
                <a:sym typeface="Harnet Serif"/>
              </a:rPr>
              <a:t>Main Programmer</a:t>
            </a:r>
          </a:p>
        </p:txBody>
      </p:sp>
      <p:sp>
        <p:nvSpPr>
          <p:cNvPr name="TextBox 18" id="18"/>
          <p:cNvSpPr txBox="true"/>
          <p:nvPr/>
        </p:nvSpPr>
        <p:spPr>
          <a:xfrm rot="0">
            <a:off x="10389280" y="6670437"/>
            <a:ext cx="2775571" cy="1245252"/>
          </a:xfrm>
          <a:prstGeom prst="rect">
            <a:avLst/>
          </a:prstGeom>
        </p:spPr>
        <p:txBody>
          <a:bodyPr anchor="t" rtlCol="false" tIns="0" lIns="0" bIns="0" rIns="0">
            <a:spAutoFit/>
          </a:bodyPr>
          <a:lstStyle/>
          <a:p>
            <a:pPr algn="l">
              <a:lnSpc>
                <a:spcPts val="4996"/>
              </a:lnSpc>
            </a:pPr>
            <a:r>
              <a:rPr lang="en-US" sz="3569">
                <a:solidFill>
                  <a:srgbClr val="623416"/>
                </a:solidFill>
                <a:latin typeface="Harnet Serif"/>
                <a:ea typeface="Harnet Serif"/>
                <a:cs typeface="Harnet Serif"/>
                <a:sym typeface="Harnet Serif"/>
              </a:rPr>
              <a:t>17y/o</a:t>
            </a:r>
          </a:p>
          <a:p>
            <a:pPr algn="l">
              <a:lnSpc>
                <a:spcPts val="4996"/>
              </a:lnSpc>
              <a:spcBef>
                <a:spcPct val="0"/>
              </a:spcBef>
            </a:pPr>
            <a:r>
              <a:rPr lang="en-US" sz="3569">
                <a:solidFill>
                  <a:srgbClr val="623416"/>
                </a:solidFill>
                <a:latin typeface="Harnet Serif"/>
                <a:ea typeface="Harnet Serif"/>
                <a:cs typeface="Harnet Serif"/>
                <a:sym typeface="Harnet Serif"/>
              </a:rPr>
              <a:t>Main Designer</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1005498" y="36878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6"/>
            <a:stretch>
              <a:fillRect l="0" t="0" r="0" b="0"/>
            </a:stretch>
          </a:blipFill>
        </p:spPr>
      </p:sp>
      <p:sp>
        <p:nvSpPr>
          <p:cNvPr name="Freeform 7" id="7"/>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7"/>
            <a:stretch>
              <a:fillRect l="0" t="0" r="0" b="0"/>
            </a:stretch>
          </a:blipFill>
        </p:spPr>
      </p:sp>
      <p:sp>
        <p:nvSpPr>
          <p:cNvPr name="Freeform 8" id="8"/>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8"/>
            <a:stretch>
              <a:fillRect l="0" t="-3816" r="0" b="-3816"/>
            </a:stretch>
          </a:blipFill>
        </p:spPr>
      </p:sp>
      <p:sp>
        <p:nvSpPr>
          <p:cNvPr name="Freeform 9" id="9"/>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9"/>
            <a:stretch>
              <a:fillRect l="0" t="0" r="0" b="0"/>
            </a:stretch>
          </a:blipFill>
        </p:spPr>
      </p:sp>
      <p:sp>
        <p:nvSpPr>
          <p:cNvPr name="Freeform 10" id="10"/>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0"/>
            <a:stretch>
              <a:fillRect l="0" t="0" r="0" b="0"/>
            </a:stretch>
          </a:blipFill>
        </p:spPr>
      </p:sp>
      <p:sp>
        <p:nvSpPr>
          <p:cNvPr name="Freeform 11" id="11"/>
          <p:cNvSpPr/>
          <p:nvPr/>
        </p:nvSpPr>
        <p:spPr>
          <a:xfrm flipH="false" flipV="false" rot="0">
            <a:off x="7425928" y="4166093"/>
            <a:ext cx="2805166" cy="3235420"/>
          </a:xfrm>
          <a:custGeom>
            <a:avLst/>
            <a:gdLst/>
            <a:ahLst/>
            <a:cxnLst/>
            <a:rect r="r" b="b" t="t" l="l"/>
            <a:pathLst>
              <a:path h="3235420" w="2805166">
                <a:moveTo>
                  <a:pt x="0" y="0"/>
                </a:moveTo>
                <a:lnTo>
                  <a:pt x="2805166" y="0"/>
                </a:lnTo>
                <a:lnTo>
                  <a:pt x="2805166" y="3235420"/>
                </a:lnTo>
                <a:lnTo>
                  <a:pt x="0" y="3235420"/>
                </a:lnTo>
                <a:lnTo>
                  <a:pt x="0" y="0"/>
                </a:lnTo>
                <a:close/>
              </a:path>
            </a:pathLst>
          </a:custGeom>
          <a:blipFill>
            <a:blip r:embed="rId11"/>
            <a:stretch>
              <a:fillRect l="-1839" t="-21353" r="-1839" b="0"/>
            </a:stretch>
          </a:blipFill>
        </p:spPr>
      </p:sp>
      <p:sp>
        <p:nvSpPr>
          <p:cNvPr name="Freeform 12" id="12"/>
          <p:cNvSpPr/>
          <p:nvPr/>
        </p:nvSpPr>
        <p:spPr>
          <a:xfrm flipH="false" flipV="false" rot="0">
            <a:off x="2837436" y="4166093"/>
            <a:ext cx="2836869" cy="3235420"/>
          </a:xfrm>
          <a:custGeom>
            <a:avLst/>
            <a:gdLst/>
            <a:ahLst/>
            <a:cxnLst/>
            <a:rect r="r" b="b" t="t" l="l"/>
            <a:pathLst>
              <a:path h="3235420" w="2836869">
                <a:moveTo>
                  <a:pt x="0" y="0"/>
                </a:moveTo>
                <a:lnTo>
                  <a:pt x="2836869" y="0"/>
                </a:lnTo>
                <a:lnTo>
                  <a:pt x="2836869" y="3235420"/>
                </a:lnTo>
                <a:lnTo>
                  <a:pt x="0" y="3235420"/>
                </a:lnTo>
                <a:lnTo>
                  <a:pt x="0" y="0"/>
                </a:lnTo>
                <a:close/>
              </a:path>
            </a:pathLst>
          </a:custGeom>
          <a:blipFill>
            <a:blip r:embed="rId12"/>
            <a:stretch>
              <a:fillRect l="-82816" t="-26761" r="-82216" b="-3954"/>
            </a:stretch>
          </a:blipFill>
        </p:spPr>
      </p:sp>
      <p:sp>
        <p:nvSpPr>
          <p:cNvPr name="Freeform 13" id="13"/>
          <p:cNvSpPr/>
          <p:nvPr/>
        </p:nvSpPr>
        <p:spPr>
          <a:xfrm flipH="false" flipV="false" rot="0">
            <a:off x="11983694" y="4166093"/>
            <a:ext cx="2861389" cy="3235420"/>
          </a:xfrm>
          <a:custGeom>
            <a:avLst/>
            <a:gdLst/>
            <a:ahLst/>
            <a:cxnLst/>
            <a:rect r="r" b="b" t="t" l="l"/>
            <a:pathLst>
              <a:path h="3235420" w="2861389">
                <a:moveTo>
                  <a:pt x="0" y="0"/>
                </a:moveTo>
                <a:lnTo>
                  <a:pt x="2861389" y="0"/>
                </a:lnTo>
                <a:lnTo>
                  <a:pt x="2861389" y="3235420"/>
                </a:lnTo>
                <a:lnTo>
                  <a:pt x="0" y="3235420"/>
                </a:lnTo>
                <a:lnTo>
                  <a:pt x="0" y="0"/>
                </a:lnTo>
                <a:close/>
              </a:path>
            </a:pathLst>
          </a:custGeom>
          <a:blipFill>
            <a:blip r:embed="rId13"/>
            <a:stretch>
              <a:fillRect l="-73540" t="-23334" r="-74382" b="0"/>
            </a:stretch>
          </a:blipFill>
        </p:spPr>
      </p:sp>
      <p:sp>
        <p:nvSpPr>
          <p:cNvPr name="TextBox 14" id="14"/>
          <p:cNvSpPr txBox="true"/>
          <p:nvPr/>
        </p:nvSpPr>
        <p:spPr>
          <a:xfrm rot="0">
            <a:off x="4913898" y="243840"/>
            <a:ext cx="8460203" cy="2508506"/>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Language used</a:t>
            </a:r>
          </a:p>
        </p:txBody>
      </p:sp>
      <p:sp>
        <p:nvSpPr>
          <p:cNvPr name="TextBox 15" id="15"/>
          <p:cNvSpPr txBox="true"/>
          <p:nvPr/>
        </p:nvSpPr>
        <p:spPr>
          <a:xfrm rot="0">
            <a:off x="8467826" y="7379589"/>
            <a:ext cx="721370"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HTML</a:t>
            </a:r>
          </a:p>
        </p:txBody>
      </p:sp>
      <p:sp>
        <p:nvSpPr>
          <p:cNvPr name="TextBox 16" id="16"/>
          <p:cNvSpPr txBox="true"/>
          <p:nvPr/>
        </p:nvSpPr>
        <p:spPr>
          <a:xfrm rot="0">
            <a:off x="7638715" y="7893392"/>
            <a:ext cx="2379592"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623416"/>
                </a:solidFill>
                <a:latin typeface="Harnet Serif Bold"/>
                <a:ea typeface="Harnet Serif Bold"/>
                <a:cs typeface="Harnet Serif Bold"/>
                <a:sym typeface="Harnet Serif Bold"/>
              </a:rPr>
              <a:t>S</a:t>
            </a:r>
            <a:r>
              <a:rPr lang="en-US" b="true" sz="2000">
                <a:solidFill>
                  <a:srgbClr val="623416"/>
                </a:solidFill>
                <a:latin typeface="Harnet Serif Bold"/>
                <a:ea typeface="Harnet Serif Bold"/>
                <a:cs typeface="Harnet Serif Bold"/>
                <a:sym typeface="Harnet Serif Bold"/>
              </a:rPr>
              <a:t>tructu</a:t>
            </a:r>
            <a:r>
              <a:rPr lang="en-US" b="true" sz="2000">
                <a:solidFill>
                  <a:srgbClr val="623416"/>
                </a:solidFill>
                <a:latin typeface="Harnet Serif Bold"/>
                <a:ea typeface="Harnet Serif Bold"/>
                <a:cs typeface="Harnet Serif Bold"/>
                <a:sym typeface="Harnet Serif Bold"/>
              </a:rPr>
              <a:t>ring content</a:t>
            </a:r>
          </a:p>
        </p:txBody>
      </p:sp>
      <p:sp>
        <p:nvSpPr>
          <p:cNvPr name="TextBox 17" id="17"/>
          <p:cNvSpPr txBox="true"/>
          <p:nvPr/>
        </p:nvSpPr>
        <p:spPr>
          <a:xfrm rot="0">
            <a:off x="4024368" y="7379589"/>
            <a:ext cx="463004"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CSS</a:t>
            </a:r>
          </a:p>
        </p:txBody>
      </p:sp>
      <p:sp>
        <p:nvSpPr>
          <p:cNvPr name="TextBox 18" id="18"/>
          <p:cNvSpPr txBox="true"/>
          <p:nvPr/>
        </p:nvSpPr>
        <p:spPr>
          <a:xfrm rot="0">
            <a:off x="2717055" y="7877589"/>
            <a:ext cx="2904179" cy="349250"/>
          </a:xfrm>
          <a:prstGeom prst="rect">
            <a:avLst/>
          </a:prstGeom>
        </p:spPr>
        <p:txBody>
          <a:bodyPr anchor="t" rtlCol="false" tIns="0" lIns="0" bIns="0" rIns="0">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S</a:t>
            </a:r>
            <a:r>
              <a:rPr lang="en-US" sz="2000">
                <a:solidFill>
                  <a:srgbClr val="623416"/>
                </a:solidFill>
                <a:latin typeface="Harnet Serif"/>
                <a:ea typeface="Harnet Serif"/>
                <a:cs typeface="Harnet Serif"/>
                <a:sym typeface="Harnet Serif"/>
              </a:rPr>
              <a:t>tyl</a:t>
            </a:r>
            <a:r>
              <a:rPr lang="en-US" sz="2000">
                <a:solidFill>
                  <a:srgbClr val="623416"/>
                </a:solidFill>
                <a:latin typeface="Harnet Serif"/>
                <a:ea typeface="Harnet Serif"/>
                <a:cs typeface="Harnet Serif"/>
                <a:sym typeface="Harnet Serif"/>
              </a:rPr>
              <a:t>ing and visual appeal</a:t>
            </a:r>
          </a:p>
        </p:txBody>
      </p:sp>
      <p:sp>
        <p:nvSpPr>
          <p:cNvPr name="TextBox 19" id="19"/>
          <p:cNvSpPr txBox="true"/>
          <p:nvPr/>
        </p:nvSpPr>
        <p:spPr>
          <a:xfrm rot="0">
            <a:off x="12629320" y="7438600"/>
            <a:ext cx="1570137"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Java Script</a:t>
            </a:r>
          </a:p>
        </p:txBody>
      </p:sp>
      <p:sp>
        <p:nvSpPr>
          <p:cNvPr name="TextBox 20" id="20"/>
          <p:cNvSpPr txBox="true"/>
          <p:nvPr/>
        </p:nvSpPr>
        <p:spPr>
          <a:xfrm rot="0">
            <a:off x="12224593" y="7952403"/>
            <a:ext cx="2379592" cy="1054100"/>
          </a:xfrm>
          <a:prstGeom prst="rect">
            <a:avLst/>
          </a:prstGeom>
        </p:spPr>
        <p:txBody>
          <a:bodyPr anchor="t" rtlCol="false" tIns="0" lIns="0" bIns="0" rIns="0">
            <a:spAutoFit/>
          </a:bodyPr>
          <a:lstStyle/>
          <a:p>
            <a:pPr algn="ctr">
              <a:lnSpc>
                <a:spcPts val="2800"/>
              </a:lnSpc>
              <a:spcBef>
                <a:spcPct val="0"/>
              </a:spcBef>
            </a:pPr>
            <a:r>
              <a:rPr lang="en-US" b="true" sz="2000">
                <a:solidFill>
                  <a:srgbClr val="623416"/>
                </a:solidFill>
                <a:latin typeface="Harnet Serif Bold"/>
                <a:ea typeface="Harnet Serif Bold"/>
                <a:cs typeface="Harnet Serif Bold"/>
                <a:sym typeface="Harnet Serif Bold"/>
              </a:rPr>
              <a:t>In</a:t>
            </a:r>
            <a:r>
              <a:rPr lang="en-US" b="true" sz="2000">
                <a:solidFill>
                  <a:srgbClr val="623416"/>
                </a:solidFill>
                <a:latin typeface="Harnet Serif Bold"/>
                <a:ea typeface="Harnet Serif Bold"/>
                <a:cs typeface="Harnet Serif Bold"/>
                <a:sym typeface="Harnet Serif Bold"/>
              </a:rPr>
              <a:t>teract</a:t>
            </a:r>
            <a:r>
              <a:rPr lang="en-US" b="true" sz="2000">
                <a:solidFill>
                  <a:srgbClr val="623416"/>
                </a:solidFill>
                <a:latin typeface="Harnet Serif Bold"/>
                <a:ea typeface="Harnet Serif Bold"/>
                <a:cs typeface="Harnet Serif Bold"/>
                <a:sym typeface="Harnet Serif Bold"/>
              </a:rPr>
              <a:t>ive elements and dynamic features</a:t>
            </a:r>
          </a:p>
        </p:txBody>
      </p:sp>
      <p:sp>
        <p:nvSpPr>
          <p:cNvPr name="Freeform 21" id="21"/>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14"/>
            <a:stretch>
              <a:fillRect l="0" t="0" r="0" b="0"/>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7"/>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8"/>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false" rot="0">
            <a:off x="12471173" y="4036506"/>
            <a:ext cx="5669210" cy="4131797"/>
          </a:xfrm>
          <a:custGeom>
            <a:avLst/>
            <a:gdLst/>
            <a:ahLst/>
            <a:cxnLst/>
            <a:rect r="r" b="b" t="t" l="l"/>
            <a:pathLst>
              <a:path h="4131797" w="5669210">
                <a:moveTo>
                  <a:pt x="0" y="0"/>
                </a:moveTo>
                <a:lnTo>
                  <a:pt x="5669209" y="0"/>
                </a:lnTo>
                <a:lnTo>
                  <a:pt x="5669209" y="4131797"/>
                </a:lnTo>
                <a:lnTo>
                  <a:pt x="0" y="4131797"/>
                </a:lnTo>
                <a:lnTo>
                  <a:pt x="0" y="0"/>
                </a:lnTo>
                <a:close/>
              </a:path>
            </a:pathLst>
          </a:custGeom>
          <a:blipFill>
            <a:blip r:embed="rId12"/>
            <a:stretch>
              <a:fillRect l="0" t="0" r="0" b="0"/>
            </a:stretch>
          </a:blipFill>
        </p:spPr>
      </p:sp>
      <p:sp>
        <p:nvSpPr>
          <p:cNvPr name="Freeform 13" id="13"/>
          <p:cNvSpPr/>
          <p:nvPr/>
        </p:nvSpPr>
        <p:spPr>
          <a:xfrm flipH="false" flipV="false" rot="0">
            <a:off x="846799" y="4036506"/>
            <a:ext cx="4570572" cy="4131797"/>
          </a:xfrm>
          <a:custGeom>
            <a:avLst/>
            <a:gdLst/>
            <a:ahLst/>
            <a:cxnLst/>
            <a:rect r="r" b="b" t="t" l="l"/>
            <a:pathLst>
              <a:path h="4131797" w="4570572">
                <a:moveTo>
                  <a:pt x="0" y="0"/>
                </a:moveTo>
                <a:lnTo>
                  <a:pt x="4570572" y="0"/>
                </a:lnTo>
                <a:lnTo>
                  <a:pt x="4570572" y="4131797"/>
                </a:lnTo>
                <a:lnTo>
                  <a:pt x="0" y="4131797"/>
                </a:lnTo>
                <a:lnTo>
                  <a:pt x="0" y="0"/>
                </a:lnTo>
                <a:close/>
              </a:path>
            </a:pathLst>
          </a:custGeom>
          <a:blipFill>
            <a:blip r:embed="rId13"/>
            <a:stretch>
              <a:fillRect l="0" t="0" r="0" b="0"/>
            </a:stretch>
          </a:blipFill>
        </p:spPr>
      </p:sp>
      <p:sp>
        <p:nvSpPr>
          <p:cNvPr name="Freeform 14" id="14"/>
          <p:cNvSpPr/>
          <p:nvPr/>
        </p:nvSpPr>
        <p:spPr>
          <a:xfrm flipH="false" flipV="false" rot="0">
            <a:off x="6291501" y="4036506"/>
            <a:ext cx="5513836" cy="4131797"/>
          </a:xfrm>
          <a:custGeom>
            <a:avLst/>
            <a:gdLst/>
            <a:ahLst/>
            <a:cxnLst/>
            <a:rect r="r" b="b" t="t" l="l"/>
            <a:pathLst>
              <a:path h="4131797" w="5513836">
                <a:moveTo>
                  <a:pt x="0" y="0"/>
                </a:moveTo>
                <a:lnTo>
                  <a:pt x="5513837" y="0"/>
                </a:lnTo>
                <a:lnTo>
                  <a:pt x="5513837" y="4131797"/>
                </a:lnTo>
                <a:lnTo>
                  <a:pt x="0" y="4131797"/>
                </a:lnTo>
                <a:lnTo>
                  <a:pt x="0" y="0"/>
                </a:lnTo>
                <a:close/>
              </a:path>
            </a:pathLst>
          </a:custGeom>
          <a:blipFill>
            <a:blip r:embed="rId14"/>
            <a:stretch>
              <a:fillRect l="0" t="0" r="0" b="0"/>
            </a:stretch>
          </a:blipFill>
        </p:spPr>
      </p:sp>
      <p:sp>
        <p:nvSpPr>
          <p:cNvPr name="TextBox 15" id="15"/>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name="TextBox 16" id="16"/>
          <p:cNvSpPr txBox="true"/>
          <p:nvPr/>
        </p:nvSpPr>
        <p:spPr>
          <a:xfrm rot="0">
            <a:off x="8783315" y="8273078"/>
            <a:ext cx="721370"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HTML</a:t>
            </a:r>
          </a:p>
        </p:txBody>
      </p:sp>
      <p:sp>
        <p:nvSpPr>
          <p:cNvPr name="TextBox 17" id="17"/>
          <p:cNvSpPr txBox="true"/>
          <p:nvPr/>
        </p:nvSpPr>
        <p:spPr>
          <a:xfrm rot="0">
            <a:off x="2837436" y="8273078"/>
            <a:ext cx="463004"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CSS</a:t>
            </a:r>
          </a:p>
        </p:txBody>
      </p:sp>
      <p:sp>
        <p:nvSpPr>
          <p:cNvPr name="TextBox 18" id="18"/>
          <p:cNvSpPr txBox="true"/>
          <p:nvPr/>
        </p:nvSpPr>
        <p:spPr>
          <a:xfrm rot="0">
            <a:off x="14236025" y="8273078"/>
            <a:ext cx="1570137" cy="523875"/>
          </a:xfrm>
          <a:prstGeom prst="rect">
            <a:avLst/>
          </a:prstGeom>
        </p:spPr>
        <p:txBody>
          <a:bodyPr anchor="t" rtlCol="false" tIns="0" lIns="0" bIns="0" rIns="0">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Java Script</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282168"/>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2635047" y="3438408"/>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275431" y="3438408"/>
            <a:ext cx="1551442" cy="1053041"/>
          </a:xfrm>
          <a:custGeom>
            <a:avLst/>
            <a:gdLst/>
            <a:ahLst/>
            <a:cxnLst/>
            <a:rect r="r" b="b" t="t" l="l"/>
            <a:pathLst>
              <a:path h="1053041" w="1551442">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12"/>
            <a:stretch>
              <a:fillRect l="0" t="0" r="0" b="0"/>
            </a:stretch>
          </a:blipFill>
        </p:spPr>
      </p:sp>
      <p:sp>
        <p:nvSpPr>
          <p:cNvPr name="Freeform 13" id="13"/>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13"/>
            <a:stretch>
              <a:fillRect l="0" t="0" r="0" b="0"/>
            </a:stretch>
          </a:blipFill>
        </p:spPr>
      </p:sp>
      <p:sp>
        <p:nvSpPr>
          <p:cNvPr name="Freeform 14" id="14"/>
          <p:cNvSpPr/>
          <p:nvPr/>
        </p:nvSpPr>
        <p:spPr>
          <a:xfrm flipH="false" flipV="false" rot="0">
            <a:off x="13917782" y="3438408"/>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5109391" y="6898695"/>
            <a:ext cx="1551442" cy="1053041"/>
          </a:xfrm>
          <a:custGeom>
            <a:avLst/>
            <a:gdLst/>
            <a:ahLst/>
            <a:cxnLst/>
            <a:rect r="r" b="b" t="t" l="l"/>
            <a:pathLst>
              <a:path h="1053041" w="1551442">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1101293" y="6898695"/>
            <a:ext cx="1551442" cy="1053041"/>
          </a:xfrm>
          <a:custGeom>
            <a:avLst/>
            <a:gdLst/>
            <a:ahLst/>
            <a:cxnLst/>
            <a:rect r="r" b="b" t="t" l="l"/>
            <a:pathLst>
              <a:path h="1053041" w="1551442">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296991" y="6050528"/>
            <a:ext cx="1052885" cy="1052885"/>
          </a:xfrm>
          <a:custGeom>
            <a:avLst/>
            <a:gdLst/>
            <a:ahLst/>
            <a:cxnLst/>
            <a:rect r="r" b="b" t="t" l="l"/>
            <a:pathLst>
              <a:path h="1052885" w="1052885">
                <a:moveTo>
                  <a:pt x="0" y="0"/>
                </a:moveTo>
                <a:lnTo>
                  <a:pt x="1052885" y="0"/>
                </a:lnTo>
                <a:lnTo>
                  <a:pt x="1052885" y="1052884"/>
                </a:lnTo>
                <a:lnTo>
                  <a:pt x="0" y="10528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0759811" y="5133481"/>
            <a:ext cx="664516" cy="1315874"/>
          </a:xfrm>
          <a:custGeom>
            <a:avLst/>
            <a:gdLst/>
            <a:ahLst/>
            <a:cxnLst/>
            <a:rect r="r" b="b" t="t" l="l"/>
            <a:pathLst>
              <a:path h="1315874" w="664516">
                <a:moveTo>
                  <a:pt x="0" y="0"/>
                </a:moveTo>
                <a:lnTo>
                  <a:pt x="664516" y="0"/>
                </a:lnTo>
                <a:lnTo>
                  <a:pt x="664516" y="1315874"/>
                </a:lnTo>
                <a:lnTo>
                  <a:pt x="0" y="1315874"/>
                </a:lnTo>
                <a:lnTo>
                  <a:pt x="0" y="0"/>
                </a:lnTo>
                <a:close/>
              </a:path>
            </a:pathLst>
          </a:custGeom>
          <a:blipFill>
            <a:blip r:embed="rId16"/>
            <a:stretch>
              <a:fillRect l="0" t="0" r="0" b="0"/>
            </a:stretch>
          </a:blipFill>
        </p:spPr>
      </p:sp>
      <p:sp>
        <p:nvSpPr>
          <p:cNvPr name="Freeform 19" id="19"/>
          <p:cNvSpPr/>
          <p:nvPr/>
        </p:nvSpPr>
        <p:spPr>
          <a:xfrm flipH="false" flipV="false" rot="0">
            <a:off x="16578368" y="5381452"/>
            <a:ext cx="926158" cy="941457"/>
          </a:xfrm>
          <a:custGeom>
            <a:avLst/>
            <a:gdLst/>
            <a:ahLst/>
            <a:cxnLst/>
            <a:rect r="r" b="b" t="t" l="l"/>
            <a:pathLst>
              <a:path h="941457" w="926158">
                <a:moveTo>
                  <a:pt x="0" y="0"/>
                </a:moveTo>
                <a:lnTo>
                  <a:pt x="926158" y="0"/>
                </a:lnTo>
                <a:lnTo>
                  <a:pt x="926158" y="941457"/>
                </a:lnTo>
                <a:lnTo>
                  <a:pt x="0" y="941457"/>
                </a:lnTo>
                <a:lnTo>
                  <a:pt x="0" y="0"/>
                </a:lnTo>
                <a:close/>
              </a:path>
            </a:pathLst>
          </a:custGeom>
          <a:blipFill>
            <a:blip r:embed="rId17"/>
            <a:stretch>
              <a:fillRect l="0" t="0" r="0" b="0"/>
            </a:stretch>
          </a:blipFill>
        </p:spPr>
      </p:sp>
      <p:sp>
        <p:nvSpPr>
          <p:cNvPr name="Freeform 20" id="20"/>
          <p:cNvSpPr/>
          <p:nvPr/>
        </p:nvSpPr>
        <p:spPr>
          <a:xfrm flipH="false" flipV="false" rot="0">
            <a:off x="1935580" y="8644083"/>
            <a:ext cx="1697411" cy="1298519"/>
          </a:xfrm>
          <a:custGeom>
            <a:avLst/>
            <a:gdLst/>
            <a:ahLst/>
            <a:cxnLst/>
            <a:rect r="r" b="b" t="t" l="l"/>
            <a:pathLst>
              <a:path h="1298519" w="1697411">
                <a:moveTo>
                  <a:pt x="0" y="0"/>
                </a:moveTo>
                <a:lnTo>
                  <a:pt x="1697411" y="0"/>
                </a:lnTo>
                <a:lnTo>
                  <a:pt x="1697411" y="1298519"/>
                </a:lnTo>
                <a:lnTo>
                  <a:pt x="0" y="129851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13585673" y="8984404"/>
            <a:ext cx="860560" cy="1115799"/>
          </a:xfrm>
          <a:custGeom>
            <a:avLst/>
            <a:gdLst/>
            <a:ahLst/>
            <a:cxnLst/>
            <a:rect r="r" b="b" t="t" l="l"/>
            <a:pathLst>
              <a:path h="1115799" w="860560">
                <a:moveTo>
                  <a:pt x="0" y="0"/>
                </a:moveTo>
                <a:lnTo>
                  <a:pt x="860560" y="0"/>
                </a:lnTo>
                <a:lnTo>
                  <a:pt x="860560" y="1115799"/>
                </a:lnTo>
                <a:lnTo>
                  <a:pt x="0" y="1115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5162440" y="243840"/>
            <a:ext cx="7963119" cy="247393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Future Vision</a:t>
            </a:r>
          </a:p>
        </p:txBody>
      </p:sp>
      <p:sp>
        <p:nvSpPr>
          <p:cNvPr name="TextBox 23" id="23"/>
          <p:cNvSpPr txBox="true"/>
          <p:nvPr/>
        </p:nvSpPr>
        <p:spPr>
          <a:xfrm rot="0">
            <a:off x="3181037" y="3459992"/>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name="TextBox 24" id="24"/>
          <p:cNvSpPr txBox="true"/>
          <p:nvPr/>
        </p:nvSpPr>
        <p:spPr>
          <a:xfrm rot="0">
            <a:off x="8821422" y="3459992"/>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name="TextBox 25" id="25"/>
          <p:cNvSpPr txBox="true"/>
          <p:nvPr/>
        </p:nvSpPr>
        <p:spPr>
          <a:xfrm rot="0">
            <a:off x="14532906" y="3459992"/>
            <a:ext cx="321194"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name="TextBox 26" id="26"/>
          <p:cNvSpPr txBox="true"/>
          <p:nvPr/>
        </p:nvSpPr>
        <p:spPr>
          <a:xfrm rot="0">
            <a:off x="785198" y="4503231"/>
            <a:ext cx="5154513"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User Accounts &amp; Progress Tracking</a:t>
            </a:r>
          </a:p>
        </p:txBody>
      </p:sp>
      <p:sp>
        <p:nvSpPr>
          <p:cNvPr name="TextBox 27" id="27"/>
          <p:cNvSpPr txBox="true"/>
          <p:nvPr/>
        </p:nvSpPr>
        <p:spPr>
          <a:xfrm rot="0">
            <a:off x="1490995" y="5085856"/>
            <a:ext cx="383954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Save favourites, track quiz scores, module progress, and leaderboards.</a:t>
            </a:r>
          </a:p>
        </p:txBody>
      </p:sp>
      <p:sp>
        <p:nvSpPr>
          <p:cNvPr name="TextBox 28" id="28"/>
          <p:cNvSpPr txBox="true"/>
          <p:nvPr/>
        </p:nvSpPr>
        <p:spPr>
          <a:xfrm rot="0">
            <a:off x="12434468" y="4503231"/>
            <a:ext cx="4722168"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Community Forum/Social Sharing</a:t>
            </a:r>
          </a:p>
        </p:txBody>
      </p:sp>
      <p:sp>
        <p:nvSpPr>
          <p:cNvPr name="TextBox 29" id="29"/>
          <p:cNvSpPr txBox="true"/>
          <p:nvPr/>
        </p:nvSpPr>
        <p:spPr>
          <a:xfrm rot="0">
            <a:off x="12984844" y="5085856"/>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Discuss topics, sha</a:t>
            </a:r>
            <a:r>
              <a:rPr lang="en-US" sz="2353">
                <a:solidFill>
                  <a:srgbClr val="623416"/>
                </a:solidFill>
                <a:latin typeface="Harnet Serif"/>
                <a:ea typeface="Harnet Serif"/>
                <a:cs typeface="Harnet Serif"/>
                <a:sym typeface="Harnet Serif"/>
              </a:rPr>
              <a:t>re AI art, exchange styl</a:t>
            </a:r>
            <a:r>
              <a:rPr lang="en-US" sz="2353">
                <a:solidFill>
                  <a:srgbClr val="623416"/>
                </a:solidFill>
                <a:latin typeface="Harnet Serif"/>
                <a:ea typeface="Harnet Serif"/>
                <a:cs typeface="Harnet Serif"/>
                <a:sym typeface="Harnet Serif"/>
              </a:rPr>
              <a:t>ing tips, and share facts.</a:t>
            </a:r>
          </a:p>
        </p:txBody>
      </p:sp>
      <p:sp>
        <p:nvSpPr>
          <p:cNvPr name="TextBox 30" id="30"/>
          <p:cNvSpPr txBox="true"/>
          <p:nvPr/>
        </p:nvSpPr>
        <p:spPr>
          <a:xfrm rot="0">
            <a:off x="6785866" y="4503231"/>
            <a:ext cx="473466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Augmented Reality (AR) Features</a:t>
            </a:r>
          </a:p>
        </p:txBody>
      </p:sp>
      <p:sp>
        <p:nvSpPr>
          <p:cNvPr name="TextBox 31" id="31"/>
          <p:cNvSpPr txBox="true"/>
          <p:nvPr/>
        </p:nvSpPr>
        <p:spPr>
          <a:xfrm rot="0">
            <a:off x="7342494" y="5085856"/>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"Try on" historical garments, view 3D art-facts via phone camera.</a:t>
            </a:r>
          </a:p>
        </p:txBody>
      </p:sp>
      <p:sp>
        <p:nvSpPr>
          <p:cNvPr name="TextBox 32" id="32"/>
          <p:cNvSpPr txBox="true"/>
          <p:nvPr/>
        </p:nvSpPr>
        <p:spPr>
          <a:xfrm rot="0">
            <a:off x="5655381" y="6920279"/>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name="TextBox 33" id="33"/>
          <p:cNvSpPr txBox="true"/>
          <p:nvPr/>
        </p:nvSpPr>
        <p:spPr>
          <a:xfrm rot="0">
            <a:off x="11647283" y="6920279"/>
            <a:ext cx="459462" cy="905099"/>
          </a:xfrm>
          <a:prstGeom prst="rect">
            <a:avLst/>
          </a:prstGeom>
        </p:spPr>
        <p:txBody>
          <a:bodyPr anchor="t" rtlCol="false" tIns="0" lIns="0" bIns="0" rIns="0">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name="TextBox 34" id="34"/>
          <p:cNvSpPr txBox="true"/>
          <p:nvPr/>
        </p:nvSpPr>
        <p:spPr>
          <a:xfrm rot="0">
            <a:off x="2963970" y="7963517"/>
            <a:ext cx="574565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Personalized Content Recommendations</a:t>
            </a:r>
          </a:p>
        </p:txBody>
      </p:sp>
      <p:sp>
        <p:nvSpPr>
          <p:cNvPr name="TextBox 35" id="35"/>
          <p:cNvSpPr txBox="true"/>
          <p:nvPr/>
        </p:nvSpPr>
        <p:spPr>
          <a:xfrm rot="0">
            <a:off x="4026092" y="8546143"/>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Algorithm-based suggestions based on user interactions.</a:t>
            </a:r>
          </a:p>
        </p:txBody>
      </p:sp>
      <p:sp>
        <p:nvSpPr>
          <p:cNvPr name="TextBox 36" id="36"/>
          <p:cNvSpPr txBox="true"/>
          <p:nvPr/>
        </p:nvSpPr>
        <p:spPr>
          <a:xfrm rot="0">
            <a:off x="9338033" y="7963517"/>
            <a:ext cx="5282059" cy="547370"/>
          </a:xfrm>
          <a:prstGeom prst="rect">
            <a:avLst/>
          </a:prstGeom>
        </p:spPr>
        <p:txBody>
          <a:bodyPr anchor="t" rtlCol="false" tIns="0" lIns="0" bIns="0" rIns="0">
            <a:spAutoFit/>
          </a:bodyPr>
          <a:lstStyle/>
          <a:p>
            <a:pPr algn="ctr">
              <a:lnSpc>
                <a:spcPts val="4480"/>
              </a:lnSpc>
              <a:spcBef>
                <a:spcPct val="0"/>
              </a:spcBef>
            </a:pPr>
            <a:r>
              <a:rPr lang="en-US" sz="3200">
                <a:solidFill>
                  <a:srgbClr val="623416"/>
                </a:solidFill>
                <a:latin typeface="RUMBLE BRAVE"/>
                <a:ea typeface="RUMBLE BRAVE"/>
                <a:cs typeface="RUMBLE BRAVE"/>
                <a:sym typeface="RUMBLE BRAVE"/>
              </a:rPr>
              <a:t>Gamification Leaderboards &amp; Badges</a:t>
            </a:r>
          </a:p>
        </p:txBody>
      </p:sp>
      <p:sp>
        <p:nvSpPr>
          <p:cNvPr name="TextBox 37" id="37"/>
          <p:cNvSpPr txBox="true"/>
          <p:nvPr/>
        </p:nvSpPr>
        <p:spPr>
          <a:xfrm rot="0">
            <a:off x="10168356" y="8546143"/>
            <a:ext cx="3417317" cy="1231933"/>
          </a:xfrm>
          <a:prstGeom prst="rect">
            <a:avLst/>
          </a:prstGeom>
        </p:spPr>
        <p:txBody>
          <a:bodyPr anchor="t" rtlCol="false" tIns="0" lIns="0" bIns="0" rIns="0">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Further integrate game elements, encouraging engagement.</a:t>
            </a:r>
          </a:p>
        </p:txBody>
      </p:sp>
      <p:sp>
        <p:nvSpPr>
          <p:cNvPr name="TextBox 38" id="38"/>
          <p:cNvSpPr txBox="true"/>
          <p:nvPr/>
        </p:nvSpPr>
        <p:spPr>
          <a:xfrm rot="0">
            <a:off x="4652442" y="2409867"/>
            <a:ext cx="8983117"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Excit</a:t>
            </a:r>
            <a:r>
              <a:rPr lang="en-US" sz="5000">
                <a:solidFill>
                  <a:srgbClr val="623416"/>
                </a:solidFill>
                <a:latin typeface="RUMBLE BRAVE"/>
                <a:ea typeface="RUMBLE BRAVE"/>
                <a:cs typeface="RUMBLE BRAVE"/>
                <a:sym typeface="RUMBLE BRAVE"/>
              </a:rPr>
              <a:t>ing Ideas for Future Enhancements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0" y="7024208"/>
            <a:ext cx="6680092" cy="4617614"/>
          </a:xfrm>
          <a:custGeom>
            <a:avLst/>
            <a:gdLst/>
            <a:ahLst/>
            <a:cxnLst/>
            <a:rect r="r" b="b" t="t" l="l"/>
            <a:pathLst>
              <a:path h="4617614" w="6680092">
                <a:moveTo>
                  <a:pt x="0" y="4617613"/>
                </a:moveTo>
                <a:lnTo>
                  <a:pt x="6680092" y="4617613"/>
                </a:lnTo>
                <a:lnTo>
                  <a:pt x="6680092" y="0"/>
                </a:lnTo>
                <a:lnTo>
                  <a:pt x="0" y="0"/>
                </a:lnTo>
                <a:lnTo>
                  <a:pt x="0" y="4617613"/>
                </a:lnTo>
                <a:close/>
              </a:path>
            </a:pathLst>
          </a:custGeom>
          <a:blipFill>
            <a:blip r:embed="rId3"/>
            <a:stretch>
              <a:fillRect l="0" t="0" r="0" b="0"/>
            </a:stretch>
          </a:blipFill>
        </p:spPr>
      </p:sp>
      <p:sp>
        <p:nvSpPr>
          <p:cNvPr name="Freeform 4" id="4"/>
          <p:cNvSpPr/>
          <p:nvPr/>
        </p:nvSpPr>
        <p:spPr>
          <a:xfrm flipH="false" flipV="false" rot="3902558">
            <a:off x="-615698" y="6316718"/>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4"/>
            <a:stretch>
              <a:fillRect l="0" t="0" r="0" b="0"/>
            </a:stretch>
          </a:blipFill>
        </p:spPr>
      </p:sp>
      <p:sp>
        <p:nvSpPr>
          <p:cNvPr name="Freeform 5" id="5"/>
          <p:cNvSpPr/>
          <p:nvPr/>
        </p:nvSpPr>
        <p:spPr>
          <a:xfrm flipH="false" flipV="false" rot="0">
            <a:off x="0" y="-1028700"/>
            <a:ext cx="5952694" cy="4114800"/>
          </a:xfrm>
          <a:custGeom>
            <a:avLst/>
            <a:gdLst/>
            <a:ahLst/>
            <a:cxnLst/>
            <a:rect r="r" b="b" t="t" l="l"/>
            <a:pathLst>
              <a:path h="4114800" w="5952694">
                <a:moveTo>
                  <a:pt x="0" y="0"/>
                </a:moveTo>
                <a:lnTo>
                  <a:pt x="5952694" y="0"/>
                </a:lnTo>
                <a:lnTo>
                  <a:pt x="5952694" y="4114800"/>
                </a:lnTo>
                <a:lnTo>
                  <a:pt x="0" y="4114800"/>
                </a:lnTo>
                <a:lnTo>
                  <a:pt x="0" y="0"/>
                </a:lnTo>
                <a:close/>
              </a:path>
            </a:pathLst>
          </a:custGeom>
          <a:blipFill>
            <a:blip r:embed="rId5"/>
            <a:stretch>
              <a:fillRect l="0" t="0" r="0" b="0"/>
            </a:stretch>
          </a:blipFill>
        </p:spPr>
      </p:sp>
      <p:sp>
        <p:nvSpPr>
          <p:cNvPr name="Freeform 6" id="6"/>
          <p:cNvSpPr/>
          <p:nvPr/>
        </p:nvSpPr>
        <p:spPr>
          <a:xfrm flipH="true" flipV="false" rot="0">
            <a:off x="12608452" y="0"/>
            <a:ext cx="5679548" cy="3478723"/>
          </a:xfrm>
          <a:custGeom>
            <a:avLst/>
            <a:gdLst/>
            <a:ahLst/>
            <a:cxnLst/>
            <a:rect r="r" b="b" t="t" l="l"/>
            <a:pathLst>
              <a:path h="3478723" w="5679548">
                <a:moveTo>
                  <a:pt x="5679548" y="0"/>
                </a:moveTo>
                <a:lnTo>
                  <a:pt x="0" y="0"/>
                </a:lnTo>
                <a:lnTo>
                  <a:pt x="0" y="3478723"/>
                </a:lnTo>
                <a:lnTo>
                  <a:pt x="5679548" y="3478723"/>
                </a:lnTo>
                <a:lnTo>
                  <a:pt x="5679548" y="0"/>
                </a:lnTo>
                <a:close/>
              </a:path>
            </a:pathLst>
          </a:custGeom>
          <a:blipFill>
            <a:blip r:embed="rId6"/>
            <a:stretch>
              <a:fillRect l="0" t="0" r="0" b="0"/>
            </a:stretch>
          </a:blipFill>
        </p:spPr>
      </p:sp>
      <p:sp>
        <p:nvSpPr>
          <p:cNvPr name="Freeform 7" id="7"/>
          <p:cNvSpPr/>
          <p:nvPr/>
        </p:nvSpPr>
        <p:spPr>
          <a:xfrm flipH="false" flipV="false" rot="872898">
            <a:off x="15752716" y="2633474"/>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7"/>
            <a:stretch>
              <a:fillRect l="0" t="0" r="0" b="0"/>
            </a:stretch>
          </a:blipFill>
        </p:spPr>
      </p:sp>
      <p:sp>
        <p:nvSpPr>
          <p:cNvPr name="Freeform 8" id="8"/>
          <p:cNvSpPr/>
          <p:nvPr/>
        </p:nvSpPr>
        <p:spPr>
          <a:xfrm flipH="false" flipV="false" rot="-3830445">
            <a:off x="15465685" y="5982148"/>
            <a:ext cx="5020520" cy="4289722"/>
          </a:xfrm>
          <a:custGeom>
            <a:avLst/>
            <a:gdLst/>
            <a:ahLst/>
            <a:cxnLst/>
            <a:rect r="r" b="b" t="t" l="l"/>
            <a:pathLst>
              <a:path h="4289722" w="5020520">
                <a:moveTo>
                  <a:pt x="0" y="0"/>
                </a:moveTo>
                <a:lnTo>
                  <a:pt x="5020520" y="0"/>
                </a:lnTo>
                <a:lnTo>
                  <a:pt x="5020520" y="4289722"/>
                </a:lnTo>
                <a:lnTo>
                  <a:pt x="0" y="4289722"/>
                </a:lnTo>
                <a:lnTo>
                  <a:pt x="0" y="0"/>
                </a:lnTo>
                <a:close/>
              </a:path>
            </a:pathLst>
          </a:custGeom>
          <a:blipFill>
            <a:blip r:embed="rId8"/>
            <a:stretch>
              <a:fillRect l="0" t="0" r="0" b="0"/>
            </a:stretch>
          </a:blipFill>
        </p:spPr>
      </p:sp>
      <p:sp>
        <p:nvSpPr>
          <p:cNvPr name="Freeform 9" id="9"/>
          <p:cNvSpPr/>
          <p:nvPr/>
        </p:nvSpPr>
        <p:spPr>
          <a:xfrm flipH="true" flipV="false" rot="0">
            <a:off x="10906948" y="8909471"/>
            <a:ext cx="6043502" cy="1949029"/>
          </a:xfrm>
          <a:custGeom>
            <a:avLst/>
            <a:gdLst/>
            <a:ahLst/>
            <a:cxnLst/>
            <a:rect r="r" b="b" t="t" l="l"/>
            <a:pathLst>
              <a:path h="1949029" w="6043502">
                <a:moveTo>
                  <a:pt x="6043502" y="0"/>
                </a:moveTo>
                <a:lnTo>
                  <a:pt x="0" y="0"/>
                </a:lnTo>
                <a:lnTo>
                  <a:pt x="0" y="1949029"/>
                </a:lnTo>
                <a:lnTo>
                  <a:pt x="6043502" y="1949029"/>
                </a:lnTo>
                <a:lnTo>
                  <a:pt x="6043502" y="0"/>
                </a:lnTo>
                <a:close/>
              </a:path>
            </a:pathLst>
          </a:custGeom>
          <a:blipFill>
            <a:blip r:embed="rId9"/>
            <a:stretch>
              <a:fillRect l="0" t="0" r="0" b="0"/>
            </a:stretch>
          </a:blipFill>
        </p:spPr>
      </p:sp>
      <p:sp>
        <p:nvSpPr>
          <p:cNvPr name="Freeform 10" id="10"/>
          <p:cNvSpPr/>
          <p:nvPr/>
        </p:nvSpPr>
        <p:spPr>
          <a:xfrm flipH="false" flipV="false" rot="981436">
            <a:off x="15041417" y="7949861"/>
            <a:ext cx="3623671" cy="2766307"/>
          </a:xfrm>
          <a:custGeom>
            <a:avLst/>
            <a:gdLst/>
            <a:ahLst/>
            <a:cxnLst/>
            <a:rect r="r" b="b" t="t" l="l"/>
            <a:pathLst>
              <a:path h="2766307" w="3623671">
                <a:moveTo>
                  <a:pt x="0" y="0"/>
                </a:moveTo>
                <a:lnTo>
                  <a:pt x="3623671" y="0"/>
                </a:lnTo>
                <a:lnTo>
                  <a:pt x="3623671" y="2766307"/>
                </a:lnTo>
                <a:lnTo>
                  <a:pt x="0" y="2766307"/>
                </a:lnTo>
                <a:lnTo>
                  <a:pt x="0" y="0"/>
                </a:lnTo>
                <a:close/>
              </a:path>
            </a:pathLst>
          </a:custGeom>
          <a:blipFill>
            <a:blip r:embed="rId10"/>
            <a:stretch>
              <a:fillRect l="0" t="-3816" r="0" b="-3816"/>
            </a:stretch>
          </a:blipFill>
        </p:spPr>
      </p:sp>
      <p:sp>
        <p:nvSpPr>
          <p:cNvPr name="Freeform 11" id="11"/>
          <p:cNvSpPr/>
          <p:nvPr/>
        </p:nvSpPr>
        <p:spPr>
          <a:xfrm flipH="false" flipV="false" rot="-1337252">
            <a:off x="-487762" y="1255024"/>
            <a:ext cx="3703891" cy="2560315"/>
          </a:xfrm>
          <a:custGeom>
            <a:avLst/>
            <a:gdLst/>
            <a:ahLst/>
            <a:cxnLst/>
            <a:rect r="r" b="b" t="t" l="l"/>
            <a:pathLst>
              <a:path h="2560315" w="3703891">
                <a:moveTo>
                  <a:pt x="0" y="0"/>
                </a:moveTo>
                <a:lnTo>
                  <a:pt x="3703891" y="0"/>
                </a:lnTo>
                <a:lnTo>
                  <a:pt x="3703891" y="2560315"/>
                </a:lnTo>
                <a:lnTo>
                  <a:pt x="0" y="2560315"/>
                </a:lnTo>
                <a:lnTo>
                  <a:pt x="0" y="0"/>
                </a:lnTo>
                <a:close/>
              </a:path>
            </a:pathLst>
          </a:custGeom>
          <a:blipFill>
            <a:blip r:embed="rId11"/>
            <a:stretch>
              <a:fillRect l="0" t="0" r="0" b="0"/>
            </a:stretch>
          </a:blipFill>
        </p:spPr>
      </p:sp>
      <p:sp>
        <p:nvSpPr>
          <p:cNvPr name="Freeform 12" id="12"/>
          <p:cNvSpPr/>
          <p:nvPr/>
        </p:nvSpPr>
        <p:spPr>
          <a:xfrm flipH="false" flipV="false" rot="0">
            <a:off x="5991039" y="6719428"/>
            <a:ext cx="6305921" cy="1332126"/>
          </a:xfrm>
          <a:custGeom>
            <a:avLst/>
            <a:gdLst/>
            <a:ahLst/>
            <a:cxnLst/>
            <a:rect r="r" b="b" t="t" l="l"/>
            <a:pathLst>
              <a:path h="1332126" w="6305921">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5082856" y="2624638"/>
            <a:ext cx="8122289" cy="3137748"/>
          </a:xfrm>
          <a:prstGeom prst="rect">
            <a:avLst/>
          </a:prstGeom>
        </p:spPr>
        <p:txBody>
          <a:bodyPr anchor="t" rtlCol="false" tIns="0" lIns="0" bIns="0" rIns="0">
            <a:spAutoFit/>
          </a:bodyPr>
          <a:lstStyle/>
          <a:p>
            <a:pPr algn="ctr">
              <a:lnSpc>
                <a:spcPts val="23904"/>
              </a:lnSpc>
            </a:pPr>
            <a:r>
              <a:rPr lang="en-US" sz="17074">
                <a:solidFill>
                  <a:srgbClr val="623416"/>
                </a:solidFill>
                <a:latin typeface="RUMBLE BRAVE"/>
                <a:ea typeface="RUMBLE BRAVE"/>
                <a:cs typeface="RUMBLE BRAVE"/>
                <a:sym typeface="RUMBLE BRAVE"/>
              </a:rPr>
              <a:t>thank you</a:t>
            </a:r>
          </a:p>
        </p:txBody>
      </p:sp>
      <p:sp>
        <p:nvSpPr>
          <p:cNvPr name="Freeform 14" id="14"/>
          <p:cNvSpPr/>
          <p:nvPr/>
        </p:nvSpPr>
        <p:spPr>
          <a:xfrm flipH="false" flipV="false" rot="0">
            <a:off x="6884106" y="2235446"/>
            <a:ext cx="4519788" cy="661019"/>
          </a:xfrm>
          <a:custGeom>
            <a:avLst/>
            <a:gdLst/>
            <a:ahLst/>
            <a:cxnLst/>
            <a:rect r="r" b="b" t="t" l="l"/>
            <a:pathLst>
              <a:path h="661019" w="4519788">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6335390" y="6810668"/>
            <a:ext cx="5617220" cy="1003632"/>
          </a:xfrm>
          <a:prstGeom prst="rect">
            <a:avLst/>
          </a:prstGeom>
        </p:spPr>
        <p:txBody>
          <a:bodyPr anchor="t" rtlCol="false" tIns="0" lIns="0" bIns="0" rIns="0">
            <a:spAutoFit/>
          </a:bodyPr>
          <a:lstStyle/>
          <a:p>
            <a:pPr algn="ctr">
              <a:lnSpc>
                <a:spcPts val="8176"/>
              </a:lnSpc>
            </a:pPr>
            <a:r>
              <a:rPr lang="en-US" sz="5840" b="true">
                <a:solidFill>
                  <a:srgbClr val="FFFFFF"/>
                </a:solidFill>
                <a:latin typeface="Harnet Serif Bold"/>
                <a:ea typeface="Harnet Serif Bold"/>
                <a:cs typeface="Harnet Serif Bold"/>
                <a:sym typeface="Harnet Serif Bold"/>
              </a:rPr>
              <a:t>Team Xinergy</a:t>
            </a:r>
          </a:p>
        </p:txBody>
      </p:sp>
      <p:sp>
        <p:nvSpPr>
          <p:cNvPr name="TextBox 16" id="16"/>
          <p:cNvSpPr txBox="true"/>
          <p:nvPr/>
        </p:nvSpPr>
        <p:spPr>
          <a:xfrm rot="0">
            <a:off x="6980339" y="5549614"/>
            <a:ext cx="4606797" cy="834416"/>
          </a:xfrm>
          <a:prstGeom prst="rect">
            <a:avLst/>
          </a:prstGeom>
        </p:spPr>
        <p:txBody>
          <a:bodyPr anchor="t" rtlCol="false" tIns="0" lIns="0" bIns="0" rIns="0">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7"/>
            <a:stretch>
              <a:fillRect l="0" t="0" r="0" b="0"/>
            </a:stretch>
          </a:blipFill>
        </p:spPr>
      </p:sp>
      <p:grpSp>
        <p:nvGrpSpPr>
          <p:cNvPr name="Group 8" id="8"/>
          <p:cNvGrpSpPr/>
          <p:nvPr/>
        </p:nvGrpSpPr>
        <p:grpSpPr>
          <a:xfrm rot="0">
            <a:off x="3436129" y="6603517"/>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10" id="10"/>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8"/>
            <a:stretch>
              <a:fillRect l="0" t="0" r="0" b="0"/>
            </a:stretch>
          </a:blipFill>
        </p:spPr>
      </p:sp>
      <p:sp>
        <p:nvSpPr>
          <p:cNvPr name="Freeform 12" id="12"/>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3" id="13"/>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grpSp>
        <p:nvGrpSpPr>
          <p:cNvPr name="Group 14" id="14"/>
          <p:cNvGrpSpPr/>
          <p:nvPr/>
        </p:nvGrpSpPr>
        <p:grpSpPr>
          <a:xfrm rot="0">
            <a:off x="11831412" y="6603517"/>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16" id="16"/>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sp>
        <p:nvSpPr>
          <p:cNvPr name="Freeform 17" id="17"/>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grpSp>
        <p:nvGrpSpPr>
          <p:cNvPr name="Group 18" id="18"/>
          <p:cNvGrpSpPr/>
          <p:nvPr/>
        </p:nvGrpSpPr>
        <p:grpSpPr>
          <a:xfrm rot="0">
            <a:off x="3302893" y="6449983"/>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20" id="20"/>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Art Through Ages</a:t>
              </a:r>
            </a:p>
            <a:p>
              <a:pPr algn="ctr">
                <a:lnSpc>
                  <a:spcPts val="2800"/>
                </a:lnSpc>
                <a:spcBef>
                  <a:spcPct val="0"/>
                </a:spcBef>
              </a:pPr>
              <a:r>
                <a:rPr lang="en-US" sz="2000">
                  <a:solidFill>
                    <a:srgbClr val="FFFFFF"/>
                  </a:solidFill>
                  <a:latin typeface="Harnet Serif"/>
                  <a:ea typeface="Harnet Serif"/>
                  <a:cs typeface="Harnet Serif"/>
                  <a:sym typeface="Harnet Serif"/>
                </a:rPr>
                <a:t>From cave paintings to digital masterpieces, trace the evolution of human expression.</a:t>
              </a:r>
            </a:p>
          </p:txBody>
        </p:sp>
      </p:grpSp>
      <p:sp>
        <p:nvSpPr>
          <p:cNvPr name="TextBox 21" id="21"/>
          <p:cNvSpPr txBox="true"/>
          <p:nvPr/>
        </p:nvSpPr>
        <p:spPr>
          <a:xfrm rot="0">
            <a:off x="3160938" y="243840"/>
            <a:ext cx="11756574" cy="278105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why we make this?</a:t>
            </a:r>
          </a:p>
        </p:txBody>
      </p:sp>
      <p:sp>
        <p:nvSpPr>
          <p:cNvPr name="TextBox 22" id="22"/>
          <p:cNvSpPr txBox="true"/>
          <p:nvPr/>
        </p:nvSpPr>
        <p:spPr>
          <a:xfrm rot="0">
            <a:off x="3386074" y="2687638"/>
            <a:ext cx="11813679" cy="863600"/>
          </a:xfrm>
          <a:prstGeom prst="rect">
            <a:avLst/>
          </a:prstGeom>
        </p:spPr>
        <p:txBody>
          <a:bodyPr anchor="t" rtlCol="false" tIns="0" lIns="0" bIns="0" rIns="0">
            <a:spAutoFit/>
          </a:bodyPr>
          <a:lstStyle/>
          <a:p>
            <a:pPr algn="ctr">
              <a:lnSpc>
                <a:spcPts val="7000"/>
              </a:lnSpc>
              <a:spcBef>
                <a:spcPct val="0"/>
              </a:spcBef>
            </a:pPr>
            <a:r>
              <a:rPr lang="en-US" sz="5000">
                <a:solidFill>
                  <a:srgbClr val="623416"/>
                </a:solidFill>
                <a:latin typeface="RUMBLE BRAVE"/>
                <a:ea typeface="RUMBLE BRAVE"/>
                <a:cs typeface="RUMBLE BRAVE"/>
                <a:sym typeface="RUMBLE BRAVE"/>
              </a:rPr>
              <a:t>"Time Ch</a:t>
            </a:r>
            <a:r>
              <a:rPr lang="en-US" sz="5000">
                <a:solidFill>
                  <a:srgbClr val="623416"/>
                </a:solidFill>
                <a:latin typeface="RUMBLE BRAVE"/>
                <a:ea typeface="RUMBLE BRAVE"/>
                <a:cs typeface="RUMBLE BRAVE"/>
                <a:sym typeface="RUMBLE BRAVE"/>
              </a:rPr>
              <a:t>ronicles": Unveiling Our Shared Human Story</a:t>
            </a:r>
          </a:p>
        </p:txBody>
      </p:sp>
      <p:sp>
        <p:nvSpPr>
          <p:cNvPr name="TextBox 23" id="23"/>
          <p:cNvSpPr txBox="true"/>
          <p:nvPr/>
        </p:nvSpPr>
        <p:spPr>
          <a:xfrm rot="0">
            <a:off x="1804070" y="3685910"/>
            <a:ext cx="14679860" cy="1280795"/>
          </a:xfrm>
          <a:prstGeom prst="rect">
            <a:avLst/>
          </a:prstGeom>
        </p:spPr>
        <p:txBody>
          <a:bodyPr anchor="t" rtlCol="false" tIns="0" lIns="0" bIns="0" rIns="0">
            <a:spAutoFit/>
          </a:bodyPr>
          <a:lstStyle/>
          <a:p>
            <a:pPr algn="ctr">
              <a:lnSpc>
                <a:spcPts val="3360"/>
              </a:lnSpc>
              <a:spcBef>
                <a:spcPct val="0"/>
              </a:spcBef>
            </a:pPr>
            <a:r>
              <a:rPr lang="en-US" sz="2400">
                <a:solidFill>
                  <a:srgbClr val="623416"/>
                </a:solidFill>
                <a:latin typeface="Cartograph Mono"/>
                <a:ea typeface="Cartograph Mono"/>
                <a:cs typeface="Cartograph Mono"/>
                <a:sym typeface="Cartograph Mono"/>
              </a:rPr>
              <a:t>~This website is a</a:t>
            </a:r>
            <a:r>
              <a:rPr lang="en-US" sz="2400">
                <a:solidFill>
                  <a:srgbClr val="623416"/>
                </a:solidFill>
                <a:latin typeface="Cartograph Mono"/>
                <a:ea typeface="Cartograph Mono"/>
                <a:cs typeface="Cartograph Mono"/>
                <a:sym typeface="Cartograph Mono"/>
              </a:rPr>
              <a:t> digital time machine for your brain.~</a:t>
            </a:r>
          </a:p>
          <a:p>
            <a:pPr algn="ctr">
              <a:lnSpc>
                <a:spcPts val="3499"/>
              </a:lnSpc>
              <a:spcBef>
                <a:spcPct val="0"/>
              </a:spcBef>
            </a:pPr>
            <a:r>
              <a:rPr lang="en-US" sz="2499">
                <a:solidFill>
                  <a:srgbClr val="623416"/>
                </a:solidFill>
                <a:latin typeface="Harnet Serif"/>
                <a:ea typeface="Harnet Serif"/>
                <a:cs typeface="Harnet Serif"/>
                <a:sym typeface="Harnet Serif"/>
              </a:rPr>
              <a:t>People get to explore the evolution of human creativity and life from cave paintings to AI art, lost cities to modern metropolises, and from traditional attire to future AI-generated fashion through this website.</a:t>
            </a:r>
          </a:p>
        </p:txBody>
      </p:sp>
      <p:grpSp>
        <p:nvGrpSpPr>
          <p:cNvPr name="Group 24" id="24"/>
          <p:cNvGrpSpPr/>
          <p:nvPr/>
        </p:nvGrpSpPr>
        <p:grpSpPr>
          <a:xfrm rot="0">
            <a:off x="7615808" y="6603517"/>
            <a:ext cx="3086100" cy="30861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name="TextBox 26" id="26"/>
            <p:cNvSpPr txBox="true"/>
            <p:nvPr/>
          </p:nvSpPr>
          <p:spPr>
            <a:xfrm>
              <a:off x="0" y="-104775"/>
              <a:ext cx="812800" cy="917575"/>
            </a:xfrm>
            <a:prstGeom prst="rect">
              <a:avLst/>
            </a:prstGeom>
          </p:spPr>
          <p:txBody>
            <a:bodyPr anchor="ctr" rtlCol="false" tIns="50800" lIns="50800" bIns="50800" rIns="50800"/>
            <a:lstStyle/>
            <a:p>
              <a:pPr algn="ctr">
                <a:lnSpc>
                  <a:spcPts val="7000"/>
                </a:lnSpc>
                <a:spcBef>
                  <a:spcPct val="0"/>
                </a:spcBef>
              </a:pPr>
            </a:p>
          </p:txBody>
        </p:sp>
      </p:grpSp>
      <p:grpSp>
        <p:nvGrpSpPr>
          <p:cNvPr name="Group 27" id="27"/>
          <p:cNvGrpSpPr/>
          <p:nvPr/>
        </p:nvGrpSpPr>
        <p:grpSpPr>
          <a:xfrm rot="0">
            <a:off x="7498457" y="6449983"/>
            <a:ext cx="3086100" cy="30861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29" id="29"/>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His</a:t>
              </a:r>
              <a:r>
                <a:rPr lang="en-US" sz="2499">
                  <a:solidFill>
                    <a:srgbClr val="FFFFFF"/>
                  </a:solidFill>
                  <a:latin typeface="RUMBLE BRAVE"/>
                  <a:ea typeface="RUMBLE BRAVE"/>
                  <a:cs typeface="RUMBLE BRAVE"/>
                  <a:sym typeface="RUMBLE BRAVE"/>
                </a:rPr>
                <a:t>torical Eras</a:t>
              </a:r>
            </a:p>
            <a:p>
              <a:pPr algn="ctr">
                <a:lnSpc>
                  <a:spcPts val="2800"/>
                </a:lnSpc>
                <a:spcBef>
                  <a:spcPct val="0"/>
                </a:spcBef>
              </a:pPr>
              <a:r>
                <a:rPr lang="en-US" sz="2000">
                  <a:solidFill>
                    <a:srgbClr val="FFFFFF"/>
                  </a:solidFill>
                  <a:latin typeface="Harnet Serif"/>
                  <a:ea typeface="Harnet Serif"/>
                  <a:cs typeface="Harnet Serif"/>
                  <a:sym typeface="Harnet Serif"/>
                </a:rPr>
                <a:t>Explore pivotal moments that shaped civilizations across millennia.</a:t>
              </a:r>
            </a:p>
          </p:txBody>
        </p:sp>
      </p:grpSp>
      <p:grpSp>
        <p:nvGrpSpPr>
          <p:cNvPr name="Group 30" id="30"/>
          <p:cNvGrpSpPr/>
          <p:nvPr/>
        </p:nvGrpSpPr>
        <p:grpSpPr>
          <a:xfrm rot="0">
            <a:off x="11689457" y="6449983"/>
            <a:ext cx="3086100" cy="30861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name="TextBox 32" id="32"/>
            <p:cNvSpPr txBox="true"/>
            <p:nvPr/>
          </p:nvSpPr>
          <p:spPr>
            <a:xfrm>
              <a:off x="0" y="-104775"/>
              <a:ext cx="812800" cy="917575"/>
            </a:xfrm>
            <a:prstGeom prst="rect">
              <a:avLst/>
            </a:prstGeom>
          </p:spPr>
          <p:txBody>
            <a:bodyPr anchor="ctr" rtlCol="false" tIns="50800" lIns="50800" bIns="50800" rIns="50800"/>
            <a:lstStyle/>
            <a:p>
              <a:pPr algn="ctr">
                <a:lnSpc>
                  <a:spcPts val="7000"/>
                </a:lnSpc>
              </a:pPr>
              <a:r>
                <a:rPr lang="en-US" sz="5000" b="true">
                  <a:solidFill>
                    <a:srgbClr val="FFFFFF"/>
                  </a:solidFill>
                  <a:latin typeface="Harnet Serif Bold"/>
                  <a:ea typeface="Harnet Serif Bold"/>
                  <a:cs typeface="Harnet Serif Bold"/>
                  <a:sym typeface="Harnet Serif Bold"/>
                </a:rPr>
                <a:t>👗</a:t>
              </a:r>
            </a:p>
            <a:p>
              <a:pPr algn="ctr">
                <a:lnSpc>
                  <a:spcPts val="3499"/>
                </a:lnSpc>
              </a:pPr>
              <a:r>
                <a:rPr lang="en-US" sz="2499">
                  <a:solidFill>
                    <a:srgbClr val="FFFFFF"/>
                  </a:solidFill>
                  <a:latin typeface="RUMBLE BRAVE"/>
                  <a:ea typeface="RUMBLE BRAVE"/>
                  <a:cs typeface="RUMBLE BRAVE"/>
                  <a:sym typeface="RUMBLE BRAVE"/>
                </a:rPr>
                <a:t>Fas</a:t>
              </a:r>
              <a:r>
                <a:rPr lang="en-US" sz="2499">
                  <a:solidFill>
                    <a:srgbClr val="FFFFFF"/>
                  </a:solidFill>
                  <a:latin typeface="RUMBLE BRAVE"/>
                  <a:ea typeface="RUMBLE BRAVE"/>
                  <a:cs typeface="RUMBLE BRAVE"/>
                  <a:sym typeface="RUMBLE BRAVE"/>
                </a:rPr>
                <a:t>hion Evolution</a:t>
              </a:r>
            </a:p>
            <a:p>
              <a:pPr algn="ctr">
                <a:lnSpc>
                  <a:spcPts val="2800"/>
                </a:lnSpc>
                <a:spcBef>
                  <a:spcPct val="0"/>
                </a:spcBef>
              </a:pPr>
              <a:r>
                <a:rPr lang="en-US" sz="2000">
                  <a:solidFill>
                    <a:srgbClr val="FFFFFF"/>
                  </a:solidFill>
                  <a:latin typeface="Harnet Serif"/>
                  <a:ea typeface="Harnet Serif"/>
                  <a:cs typeface="Harnet Serif"/>
                  <a:sym typeface="Harnet Serif"/>
                </a:rPr>
                <a:t>Witness how clothing reflects cultural changes through the centuries.</a:t>
              </a:r>
            </a:p>
          </p:txBody>
        </p:sp>
      </p:grpSp>
      <p:sp>
        <p:nvSpPr>
          <p:cNvPr name="TextBox 33" id="33"/>
          <p:cNvSpPr txBox="true"/>
          <p:nvPr/>
        </p:nvSpPr>
        <p:spPr>
          <a:xfrm rot="0">
            <a:off x="855291" y="5635094"/>
            <a:ext cx="6443067"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623416"/>
                </a:solidFill>
                <a:latin typeface="Cartograph Mono Bold"/>
                <a:ea typeface="Cartograph Mono Bold"/>
                <a:cs typeface="Cartograph Mono Bold"/>
                <a:sym typeface="Cartograph Mono Bold"/>
              </a:rPr>
              <a:t>Divided int</a:t>
            </a:r>
            <a:r>
              <a:rPr lang="en-US" b="true" sz="2499">
                <a:solidFill>
                  <a:srgbClr val="623416"/>
                </a:solidFill>
                <a:latin typeface="Cartograph Mono Bold"/>
                <a:ea typeface="Cartograph Mono Bold"/>
                <a:cs typeface="Cartograph Mono Bold"/>
                <a:sym typeface="Cartograph Mono Bold"/>
              </a:rPr>
              <a:t>o three easy sections: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94281" y="-1489846"/>
            <a:ext cx="5674871" cy="3922755"/>
          </a:xfrm>
          <a:custGeom>
            <a:avLst/>
            <a:gdLst/>
            <a:ahLst/>
            <a:cxnLst/>
            <a:rect r="r" b="b" t="t" l="l"/>
            <a:pathLst>
              <a:path h="3922755" w="5674871">
                <a:moveTo>
                  <a:pt x="0" y="0"/>
                </a:moveTo>
                <a:lnTo>
                  <a:pt x="5674871" y="0"/>
                </a:lnTo>
                <a:lnTo>
                  <a:pt x="5674871" y="3922754"/>
                </a:lnTo>
                <a:lnTo>
                  <a:pt x="0" y="3922754"/>
                </a:lnTo>
                <a:lnTo>
                  <a:pt x="0" y="0"/>
                </a:lnTo>
                <a:close/>
              </a:path>
            </a:pathLst>
          </a:custGeom>
          <a:blipFill>
            <a:blip r:embed="rId3"/>
            <a:stretch>
              <a:fillRect l="0" t="0" r="0" b="0"/>
            </a:stretch>
          </a:blipFill>
        </p:spPr>
      </p:sp>
      <p:sp>
        <p:nvSpPr>
          <p:cNvPr name="Freeform 4" id="4"/>
          <p:cNvSpPr/>
          <p:nvPr/>
        </p:nvSpPr>
        <p:spPr>
          <a:xfrm flipH="true" flipV="false" rot="0">
            <a:off x="13670741" y="-610373"/>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670060" y="-472164"/>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TextBox 6" id="6"/>
          <p:cNvSpPr txBox="true"/>
          <p:nvPr/>
        </p:nvSpPr>
        <p:spPr>
          <a:xfrm rot="0">
            <a:off x="559271" y="243840"/>
            <a:ext cx="17150408" cy="3424479"/>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Who is "Time Chronicles" For?</a:t>
            </a:r>
          </a:p>
        </p:txBody>
      </p:sp>
      <p:sp>
        <p:nvSpPr>
          <p:cNvPr name="Freeform 7" id="7"/>
          <p:cNvSpPr/>
          <p:nvPr/>
        </p:nvSpPr>
        <p:spPr>
          <a:xfrm flipH="false" flipV="true" rot="0">
            <a:off x="-1835859" y="8006531"/>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6"/>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7"/>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8"/>
            <a:stretch>
              <a:fillRect l="0" t="0" r="0" b="0"/>
            </a:stretch>
          </a:blipFill>
        </p:spPr>
      </p:sp>
      <p:sp>
        <p:nvSpPr>
          <p:cNvPr name="Freeform 10" id="10"/>
          <p:cNvSpPr/>
          <p:nvPr/>
        </p:nvSpPr>
        <p:spPr>
          <a:xfrm flipH="true" flipV="false" rot="0">
            <a:off x="14993986" y="9088264"/>
            <a:ext cx="4218836" cy="1360575"/>
          </a:xfrm>
          <a:custGeom>
            <a:avLst/>
            <a:gdLst/>
            <a:ahLst/>
            <a:cxnLst/>
            <a:rect r="r" b="b" t="t" l="l"/>
            <a:pathLst>
              <a:path h="1360575" w="4218836">
                <a:moveTo>
                  <a:pt x="4218836" y="0"/>
                </a:moveTo>
                <a:lnTo>
                  <a:pt x="0" y="0"/>
                </a:lnTo>
                <a:lnTo>
                  <a:pt x="0" y="1360575"/>
                </a:lnTo>
                <a:lnTo>
                  <a:pt x="4218836" y="1360575"/>
                </a:lnTo>
                <a:lnTo>
                  <a:pt x="4218836" y="0"/>
                </a:lnTo>
                <a:close/>
              </a:path>
            </a:pathLst>
          </a:custGeom>
          <a:blipFill>
            <a:blip r:embed="rId9"/>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0"/>
            <a:stretch>
              <a:fillRect l="0" t="-3816" r="0" b="-3816"/>
            </a:stretch>
          </a:blipFill>
        </p:spPr>
      </p:sp>
      <p:sp>
        <p:nvSpPr>
          <p:cNvPr name="TextBox 12" id="12"/>
          <p:cNvSpPr txBox="true"/>
          <p:nvPr/>
        </p:nvSpPr>
        <p:spPr>
          <a:xfrm rot="0">
            <a:off x="1407271" y="3353085"/>
            <a:ext cx="15319921" cy="688975"/>
          </a:xfrm>
          <a:prstGeom prst="rect">
            <a:avLst/>
          </a:prstGeom>
        </p:spPr>
        <p:txBody>
          <a:bodyPr anchor="t" rtlCol="false" tIns="0" lIns="0" bIns="0" rIns="0">
            <a:spAutoFit/>
          </a:bodyPr>
          <a:lstStyle/>
          <a:p>
            <a:pPr algn="ctr">
              <a:lnSpc>
                <a:spcPts val="5599"/>
              </a:lnSpc>
              <a:spcBef>
                <a:spcPct val="0"/>
              </a:spcBef>
            </a:pPr>
            <a:r>
              <a:rPr lang="en-US" sz="3999">
                <a:solidFill>
                  <a:srgbClr val="623416"/>
                </a:solidFill>
                <a:latin typeface="Harnet Serif"/>
                <a:ea typeface="Harnet Serif"/>
                <a:cs typeface="Harnet Serif"/>
                <a:sym typeface="Harnet Serif"/>
              </a:rPr>
              <a:t> Every</a:t>
            </a:r>
            <a:r>
              <a:rPr lang="en-US" sz="3999">
                <a:solidFill>
                  <a:srgbClr val="623416"/>
                </a:solidFill>
                <a:latin typeface="Harnet Serif"/>
                <a:ea typeface="Harnet Serif"/>
                <a:cs typeface="Harnet Serif"/>
                <a:sym typeface="Harnet Serif"/>
              </a:rPr>
              <a:t>one curious about the world around them, especially </a:t>
            </a:r>
            <a:r>
              <a:rPr lang="en-US" b="true" sz="3999">
                <a:solidFill>
                  <a:srgbClr val="623416"/>
                </a:solidFill>
                <a:latin typeface="Harnet Serif Bold"/>
                <a:ea typeface="Harnet Serif Bold"/>
                <a:cs typeface="Harnet Serif Bold"/>
                <a:sym typeface="Harnet Serif Bold"/>
              </a:rPr>
              <a:t>STUDENTS</a:t>
            </a:r>
          </a:p>
        </p:txBody>
      </p:sp>
      <p:sp>
        <p:nvSpPr>
          <p:cNvPr name="TextBox 13" id="13"/>
          <p:cNvSpPr txBox="true"/>
          <p:nvPr/>
        </p:nvSpPr>
        <p:spPr>
          <a:xfrm rot="0">
            <a:off x="1727141" y="4304377"/>
            <a:ext cx="13963867" cy="5540375"/>
          </a:xfrm>
          <a:prstGeom prst="rect">
            <a:avLst/>
          </a:prstGeom>
        </p:spPr>
        <p:txBody>
          <a:bodyPr anchor="t" rtlCol="false" tIns="0" lIns="0" bIns="0" rIns="0">
            <a:spAutoFit/>
          </a:bodyPr>
          <a:lstStyle/>
          <a:p>
            <a:pPr algn="ctr">
              <a:lnSpc>
                <a:spcPts val="11200"/>
              </a:lnSpc>
              <a:spcBef>
                <a:spcPct val="0"/>
              </a:spcBef>
            </a:pPr>
            <a:r>
              <a:rPr lang="en-US" sz="8000">
                <a:solidFill>
                  <a:srgbClr val="623416"/>
                </a:solidFill>
                <a:latin typeface="RUMBLE BRAVE"/>
                <a:ea typeface="RUMBLE BRAVE"/>
                <a:cs typeface="RUMBLE BRAVE"/>
                <a:sym typeface="RUMBLE BRAVE"/>
              </a:rPr>
              <a:t>Why St</a:t>
            </a:r>
            <a:r>
              <a:rPr lang="en-US" sz="8000">
                <a:solidFill>
                  <a:srgbClr val="623416"/>
                </a:solidFill>
                <a:latin typeface="RUMBLE BRAVE"/>
                <a:ea typeface="RUMBLE BRAVE"/>
                <a:cs typeface="RUMBLE BRAVE"/>
                <a:sym typeface="RUMBLE BRAVE"/>
              </a:rPr>
              <a:t>udents? </a:t>
            </a:r>
          </a:p>
          <a:p>
            <a:pPr algn="ctr">
              <a:lnSpc>
                <a:spcPts val="4200"/>
              </a:lnSpc>
              <a:spcBef>
                <a:spcPct val="0"/>
              </a:spcBef>
            </a:pPr>
            <a:r>
              <a:rPr lang="en-US" sz="3000">
                <a:solidFill>
                  <a:srgbClr val="623416"/>
                </a:solidFill>
                <a:latin typeface="Harnet Serif"/>
                <a:ea typeface="Harnet Serif"/>
                <a:cs typeface="Harnet Serif"/>
                <a:sym typeface="Harnet Serif"/>
              </a:rPr>
              <a:t>Traditional learning can feel </a:t>
            </a:r>
            <a:r>
              <a:rPr lang="en-US" b="true" sz="3000">
                <a:solidFill>
                  <a:srgbClr val="623416"/>
                </a:solidFill>
                <a:latin typeface="Harnet Serif Bold"/>
                <a:ea typeface="Harnet Serif Bold"/>
                <a:cs typeface="Harnet Serif Bold"/>
                <a:sym typeface="Harnet Serif Bold"/>
              </a:rPr>
              <a:t>DULL</a:t>
            </a:r>
            <a:r>
              <a:rPr lang="en-US" sz="3000">
                <a:solidFill>
                  <a:srgbClr val="623416"/>
                </a:solidFill>
                <a:latin typeface="Harnet Serif"/>
                <a:ea typeface="Harnet Serif"/>
                <a:cs typeface="Harnet Serif"/>
                <a:sym typeface="Harnet Serif"/>
              </a:rPr>
              <a:t>; we've focused on making learning an adventure.</a:t>
            </a:r>
          </a:p>
          <a:p>
            <a:pPr algn="ctr">
              <a:lnSpc>
                <a:spcPts val="7699"/>
              </a:lnSpc>
              <a:spcBef>
                <a:spcPct val="0"/>
              </a:spcBef>
            </a:pPr>
            <a:r>
              <a:rPr lang="en-US" b="true" sz="5499">
                <a:solidFill>
                  <a:srgbClr val="623416"/>
                </a:solidFill>
                <a:latin typeface="Harnet Serif Bold"/>
                <a:ea typeface="Harnet Serif Bold"/>
                <a:cs typeface="Harnet Serif Bold"/>
                <a:sym typeface="Harnet Serif Bold"/>
              </a:rPr>
              <a:t>BUT</a:t>
            </a:r>
          </a:p>
          <a:p>
            <a:pPr algn="ctr">
              <a:lnSpc>
                <a:spcPts val="5599"/>
              </a:lnSpc>
              <a:spcBef>
                <a:spcPct val="0"/>
              </a:spcBef>
            </a:pPr>
            <a:r>
              <a:rPr lang="en-US" sz="3999">
                <a:solidFill>
                  <a:srgbClr val="623416"/>
                </a:solidFill>
                <a:latin typeface="Harnet Serif"/>
                <a:ea typeface="Harnet Serif"/>
                <a:cs typeface="Harnet Serif"/>
                <a:sym typeface="Harnet Serif"/>
              </a:rPr>
              <a:t>This website is </a:t>
            </a:r>
            <a:r>
              <a:rPr lang="en-US" b="true" sz="3999">
                <a:solidFill>
                  <a:srgbClr val="623416"/>
                </a:solidFill>
                <a:latin typeface="Harnet Serif Bold"/>
                <a:ea typeface="Harnet Serif Bold"/>
                <a:cs typeface="Harnet Serif Bold"/>
                <a:sym typeface="Harnet Serif Bold"/>
              </a:rPr>
              <a:t>DIFFERENT</a:t>
            </a:r>
          </a:p>
          <a:p>
            <a:pPr algn="ctr">
              <a:lnSpc>
                <a:spcPts val="4900"/>
              </a:lnSpc>
              <a:spcBef>
                <a:spcPct val="0"/>
              </a:spcBef>
            </a:pPr>
            <a:r>
              <a:rPr lang="en-US" sz="3500">
                <a:solidFill>
                  <a:srgbClr val="623416"/>
                </a:solidFill>
                <a:latin typeface="Harnet Serif"/>
                <a:ea typeface="Harnet Serif"/>
                <a:cs typeface="Harnet Serif"/>
                <a:sym typeface="Harnet Serif"/>
              </a:rPr>
              <a:t>It makes learning about history, art, and fashion </a:t>
            </a:r>
          </a:p>
          <a:p>
            <a:pPr algn="ctr">
              <a:lnSpc>
                <a:spcPts val="4900"/>
              </a:lnSpc>
              <a:spcBef>
                <a:spcPct val="0"/>
              </a:spcBef>
            </a:pPr>
            <a:r>
              <a:rPr lang="en-US" b="true" sz="3500">
                <a:solidFill>
                  <a:srgbClr val="623416"/>
                </a:solidFill>
                <a:latin typeface="Harnet Serif Bold"/>
                <a:ea typeface="Harnet Serif Bold"/>
                <a:cs typeface="Harnet Serif Bold"/>
                <a:sym typeface="Harnet Serif Bold"/>
              </a:rPr>
              <a:t>EXCITING, INTERACTIVE, </a:t>
            </a:r>
            <a:r>
              <a:rPr lang="en-US" sz="3500">
                <a:solidFill>
                  <a:srgbClr val="623416"/>
                </a:solidFill>
                <a:latin typeface="Harnet Serif"/>
                <a:ea typeface="Harnet Serif"/>
                <a:cs typeface="Harnet Serif"/>
                <a:sym typeface="Harnet Serif"/>
              </a:rPr>
              <a:t>and</a:t>
            </a:r>
            <a:r>
              <a:rPr lang="en-US" b="true" sz="3500">
                <a:solidFill>
                  <a:srgbClr val="623416"/>
                </a:solidFill>
                <a:latin typeface="Harnet Serif Bold"/>
                <a:ea typeface="Harnet Serif Bold"/>
                <a:cs typeface="Harnet Serif Bold"/>
                <a:sym typeface="Harnet Serif Bold"/>
              </a:rPr>
              <a:t> ENGAGING</a:t>
            </a:r>
            <a:r>
              <a:rPr lang="en-US" sz="3500">
                <a:solidFill>
                  <a:srgbClr val="623416"/>
                </a:solidFill>
                <a:latin typeface="Harnet Serif"/>
                <a:ea typeface="Harnet Serif"/>
                <a:cs typeface="Harnet Serif"/>
                <a:sym typeface="Harnet Serif"/>
              </a:rPr>
              <a:t>, </a:t>
            </a:r>
          </a:p>
          <a:p>
            <a:pPr algn="ctr">
              <a:lnSpc>
                <a:spcPts val="4900"/>
              </a:lnSpc>
              <a:spcBef>
                <a:spcPct val="0"/>
              </a:spcBef>
            </a:pPr>
            <a:r>
              <a:rPr lang="en-US" sz="3500">
                <a:solidFill>
                  <a:srgbClr val="623416"/>
                </a:solidFill>
                <a:latin typeface="Harnet Serif"/>
                <a:ea typeface="Harnet Serif"/>
                <a:cs typeface="Harnet Serif"/>
                <a:sym typeface="Harnet Serif"/>
              </a:rPr>
              <a:t>transforming it into an exploration rather than a traditional lecture.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name="Freeform 9" id="9"/>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0" id="10"/>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1" id="11"/>
          <p:cNvSpPr/>
          <p:nvPr/>
        </p:nvSpPr>
        <p:spPr>
          <a:xfrm flipH="false" flipV="false" rot="0">
            <a:off x="11981327" y="5143500"/>
            <a:ext cx="5466671" cy="4455337"/>
          </a:xfrm>
          <a:custGeom>
            <a:avLst/>
            <a:gdLst/>
            <a:ahLst/>
            <a:cxnLst/>
            <a:rect r="r" b="b" t="t" l="l"/>
            <a:pathLst>
              <a:path h="4455337" w="5466671">
                <a:moveTo>
                  <a:pt x="0" y="0"/>
                </a:moveTo>
                <a:lnTo>
                  <a:pt x="5466670" y="0"/>
                </a:lnTo>
                <a:lnTo>
                  <a:pt x="5466670" y="4455337"/>
                </a:lnTo>
                <a:lnTo>
                  <a:pt x="0" y="4455337"/>
                </a:lnTo>
                <a:lnTo>
                  <a:pt x="0" y="0"/>
                </a:lnTo>
                <a:close/>
              </a:path>
            </a:pathLst>
          </a:custGeom>
          <a:blipFill>
            <a:blip r:embed="rId11"/>
            <a:stretch>
              <a:fillRect l="0" t="0" r="0" b="0"/>
            </a:stretch>
          </a:blipFill>
        </p:spPr>
      </p:sp>
      <p:sp>
        <p:nvSpPr>
          <p:cNvPr name="TextBox 12" id="12"/>
          <p:cNvSpPr txBox="true"/>
          <p:nvPr/>
        </p:nvSpPr>
        <p:spPr>
          <a:xfrm rot="0">
            <a:off x="2338167" y="5669952"/>
            <a:ext cx="10037211" cy="13843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The Amazing Story </a:t>
            </a:r>
            <a:r>
              <a:rPr lang="en-US" sz="3999">
                <a:solidFill>
                  <a:srgbClr val="623416"/>
                </a:solidFill>
                <a:latin typeface="Harnet Serif"/>
                <a:ea typeface="Harnet Serif"/>
                <a:cs typeface="Harnet Serif"/>
                <a:sym typeface="Harnet Serif"/>
              </a:rPr>
              <a:t>of </a:t>
            </a:r>
            <a:r>
              <a:rPr lang="en-US" sz="3999">
                <a:solidFill>
                  <a:srgbClr val="623416"/>
                </a:solidFill>
                <a:latin typeface="Harnet Serif"/>
                <a:ea typeface="Harnet Serif"/>
                <a:cs typeface="Harnet Serif"/>
                <a:sym typeface="Harnet Serif"/>
              </a:rPr>
              <a:t>A</a:t>
            </a:r>
            <a:r>
              <a:rPr lang="en-US" sz="3999">
                <a:solidFill>
                  <a:srgbClr val="623416"/>
                </a:solidFill>
                <a:latin typeface="Harnet Serif"/>
                <a:ea typeface="Harnet Serif"/>
                <a:cs typeface="Harnet Serif"/>
                <a:sym typeface="Harnet Serif"/>
              </a:rPr>
              <a:t>rt: From Caves to Computers</a:t>
            </a:r>
          </a:p>
        </p:txBody>
      </p:sp>
      <p:sp>
        <p:nvSpPr>
          <p:cNvPr name="TextBox 13" id="13"/>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14" id="14"/>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a:t>
            </a:r>
            <a:r>
              <a:rPr lang="en-US" sz="2499">
                <a:solidFill>
                  <a:srgbClr val="623416"/>
                </a:solidFill>
                <a:latin typeface="Cartograph Mono"/>
                <a:ea typeface="Cartograph Mono"/>
                <a:cs typeface="Cartograph Mono"/>
                <a:sym typeface="Cartograph Mono"/>
              </a:rPr>
              <a:t>rt has always been part of human life — from drawing on cave walls to creating cool digital pictures today. It tells our stories, shows our feelings, and helps us share ideas across time and space!</a:t>
            </a:r>
          </a:p>
        </p:txBody>
      </p:sp>
      <p:sp>
        <p:nvSpPr>
          <p:cNvPr name="TextBox 15" id="15"/>
          <p:cNvSpPr txBox="true"/>
          <p:nvPr/>
        </p:nvSpPr>
        <p:spPr>
          <a:xfrm rot="0">
            <a:off x="3234336" y="4724175"/>
            <a:ext cx="3141762" cy="946150"/>
          </a:xfrm>
          <a:prstGeom prst="rect">
            <a:avLst/>
          </a:prstGeom>
        </p:spPr>
        <p:txBody>
          <a:bodyPr anchor="t" rtlCol="false" tIns="0" lIns="0" bIns="0" rIns="0">
            <a:spAutoFit/>
          </a:bodyPr>
          <a:lstStyle/>
          <a:p>
            <a:pPr algn="ctr">
              <a:lnSpc>
                <a:spcPts val="7699"/>
              </a:lnSpc>
              <a:spcBef>
                <a:spcPct val="0"/>
              </a:spcBef>
            </a:pPr>
            <a:r>
              <a:rPr lang="en-US" sz="5499">
                <a:solidFill>
                  <a:srgbClr val="623416"/>
                </a:solidFill>
                <a:latin typeface="RUMBLE BRAVE"/>
                <a:ea typeface="RUMBLE BRAVE"/>
                <a:cs typeface="RUMBLE BRAVE"/>
                <a:sym typeface="RUMBLE BRAVE"/>
              </a:rPr>
              <a:t>story of art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name="TextBox 9" id="9"/>
          <p:cNvSpPr txBox="true"/>
          <p:nvPr/>
        </p:nvSpPr>
        <p:spPr>
          <a:xfrm rot="0">
            <a:off x="2338167" y="5669952"/>
            <a:ext cx="10037211" cy="2098675"/>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Direct links to the arts </a:t>
            </a:r>
            <a:r>
              <a:rPr lang="en-US" sz="3999">
                <a:solidFill>
                  <a:srgbClr val="623416"/>
                </a:solidFill>
                <a:latin typeface="Harnet Serif"/>
                <a:ea typeface="Harnet Serif"/>
                <a:cs typeface="Harnet Serif"/>
                <a:sym typeface="Harnet Serif"/>
              </a:rPr>
              <a:t>on </a:t>
            </a:r>
            <a:r>
              <a:rPr lang="en-US" b="true" sz="3999">
                <a:solidFill>
                  <a:srgbClr val="623416"/>
                </a:solidFill>
                <a:latin typeface="Harnet Serif Bold"/>
                <a:ea typeface="Harnet Serif Bold"/>
                <a:cs typeface="Harnet Serif Bold"/>
                <a:sym typeface="Harnet Serif Bold"/>
              </a:rPr>
              <a:t>WIKIPEDIA</a:t>
            </a:r>
            <a:r>
              <a:rPr lang="en-US" sz="3999">
                <a:solidFill>
                  <a:srgbClr val="623416"/>
                </a:solidFill>
                <a:latin typeface="Harnet Serif"/>
                <a:ea typeface="Harnet Serif"/>
                <a:cs typeface="Harnet Serif"/>
                <a:sym typeface="Harnet Serif"/>
              </a:rPr>
              <a:t> for detailed information (creation, reasons, artists).</a:t>
            </a:r>
          </a:p>
        </p:txBody>
      </p:sp>
      <p:sp>
        <p:nvSpPr>
          <p:cNvPr name="Freeform 10" id="10"/>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2" id="12"/>
          <p:cNvSpPr/>
          <p:nvPr/>
        </p:nvSpPr>
        <p:spPr>
          <a:xfrm flipH="false" flipV="false" rot="0">
            <a:off x="6371570" y="7197030"/>
            <a:ext cx="6336473" cy="2946460"/>
          </a:xfrm>
          <a:custGeom>
            <a:avLst/>
            <a:gdLst/>
            <a:ahLst/>
            <a:cxnLst/>
            <a:rect r="r" b="b" t="t" l="l"/>
            <a:pathLst>
              <a:path h="2946460" w="6336473">
                <a:moveTo>
                  <a:pt x="0" y="0"/>
                </a:moveTo>
                <a:lnTo>
                  <a:pt x="6336473" y="0"/>
                </a:lnTo>
                <a:lnTo>
                  <a:pt x="6336473" y="2946460"/>
                </a:lnTo>
                <a:lnTo>
                  <a:pt x="0" y="2946460"/>
                </a:lnTo>
                <a:lnTo>
                  <a:pt x="0" y="0"/>
                </a:lnTo>
                <a:close/>
              </a:path>
            </a:pathLst>
          </a:custGeom>
          <a:blipFill>
            <a:blip r:embed="rId11"/>
            <a:stretch>
              <a:fillRect l="0" t="0" r="0" b="0"/>
            </a:stretch>
          </a:blipFill>
        </p:spPr>
      </p:sp>
      <p:sp>
        <p:nvSpPr>
          <p:cNvPr name="Freeform 13" id="13"/>
          <p:cNvSpPr/>
          <p:nvPr/>
        </p:nvSpPr>
        <p:spPr>
          <a:xfrm flipH="false" flipV="false" rot="0">
            <a:off x="12294849" y="4933978"/>
            <a:ext cx="5858347" cy="3646821"/>
          </a:xfrm>
          <a:custGeom>
            <a:avLst/>
            <a:gdLst/>
            <a:ahLst/>
            <a:cxnLst/>
            <a:rect r="r" b="b" t="t" l="l"/>
            <a:pathLst>
              <a:path h="3646821" w="5858347">
                <a:moveTo>
                  <a:pt x="0" y="0"/>
                </a:moveTo>
                <a:lnTo>
                  <a:pt x="5858347" y="0"/>
                </a:lnTo>
                <a:lnTo>
                  <a:pt x="5858347" y="3646822"/>
                </a:lnTo>
                <a:lnTo>
                  <a:pt x="0" y="3646822"/>
                </a:lnTo>
                <a:lnTo>
                  <a:pt x="0" y="0"/>
                </a:lnTo>
                <a:close/>
              </a:path>
            </a:pathLst>
          </a:custGeom>
          <a:blipFill>
            <a:blip r:embed="rId12"/>
            <a:stretch>
              <a:fillRect l="0" t="0" r="0" b="0"/>
            </a:stretch>
          </a:blipFill>
        </p:spPr>
      </p:sp>
      <p:sp>
        <p:nvSpPr>
          <p:cNvPr name="TextBox 14" id="14"/>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a:t>
            </a:r>
            <a:r>
              <a:rPr lang="en-US" sz="2499">
                <a:solidFill>
                  <a:srgbClr val="623416"/>
                </a:solidFill>
                <a:latin typeface="Cartograph Mono"/>
                <a:ea typeface="Cartograph Mono"/>
                <a:cs typeface="Cartograph Mono"/>
                <a:sym typeface="Cartograph Mono"/>
              </a:rPr>
              <a:t>rt has always been part of human life — from drawing on cave walls to creating cool digital pictures today. It tells our stories, shows our feelings, and helps us share ideas across time and space!</a:t>
            </a:r>
          </a:p>
        </p:txBody>
      </p:sp>
      <p:sp>
        <p:nvSpPr>
          <p:cNvPr name="TextBox 16" id="16"/>
          <p:cNvSpPr txBox="true"/>
          <p:nvPr/>
        </p:nvSpPr>
        <p:spPr>
          <a:xfrm rot="0">
            <a:off x="2338167" y="4724175"/>
            <a:ext cx="4934099" cy="946150"/>
          </a:xfrm>
          <a:prstGeom prst="rect">
            <a:avLst/>
          </a:prstGeom>
        </p:spPr>
        <p:txBody>
          <a:bodyPr anchor="t" rtlCol="false" tIns="0" lIns="0" bIns="0" rIns="0">
            <a:spAutoFit/>
          </a:bodyPr>
          <a:lstStyle/>
          <a:p>
            <a:pPr algn="ctr">
              <a:lnSpc>
                <a:spcPts val="7699"/>
              </a:lnSpc>
              <a:spcBef>
                <a:spcPct val="0"/>
              </a:spcBef>
            </a:pPr>
            <a:r>
              <a:rPr lang="en-US" sz="5499">
                <a:solidFill>
                  <a:srgbClr val="623416"/>
                </a:solidFill>
                <a:latin typeface="RUMBLE BRAVE"/>
                <a:ea typeface="RUMBLE BRAVE"/>
                <a:cs typeface="RUMBLE BRAVE"/>
                <a:sym typeface="RUMBLE BRAVE"/>
              </a:rPr>
              <a:t>Deep Dives int</a:t>
            </a:r>
            <a:r>
              <a:rPr lang="en-US" sz="5499">
                <a:solidFill>
                  <a:srgbClr val="623416"/>
                </a:solidFill>
                <a:latin typeface="RUMBLE BRAVE"/>
                <a:ea typeface="RUMBLE BRAVE"/>
                <a:cs typeface="RUMBLE BRAVE"/>
                <a:sym typeface="RUMBLE BRAVE"/>
              </a:rPr>
              <a:t>o Art: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3725" y="5655212"/>
            <a:ext cx="38510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name="TextBox 9" id="9"/>
          <p:cNvSpPr txBox="true"/>
          <p:nvPr/>
        </p:nvSpPr>
        <p:spPr>
          <a:xfrm rot="0">
            <a:off x="2338167" y="5669952"/>
            <a:ext cx="10037211" cy="208915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Surprising FACTS about art a</a:t>
            </a:r>
            <a:r>
              <a:rPr lang="en-US" sz="3999">
                <a:solidFill>
                  <a:srgbClr val="623416"/>
                </a:solidFill>
                <a:latin typeface="Harnet Serif"/>
                <a:ea typeface="Harnet Serif"/>
                <a:cs typeface="Harnet Serif"/>
                <a:sym typeface="Harnet Serif"/>
              </a:rPr>
              <a:t>nd quick QU</a:t>
            </a:r>
            <a:r>
              <a:rPr lang="en-US" sz="3999">
                <a:solidFill>
                  <a:srgbClr val="623416"/>
                </a:solidFill>
                <a:latin typeface="Harnet Serif"/>
                <a:ea typeface="Harnet Serif"/>
                <a:cs typeface="Harnet Serif"/>
                <a:sym typeface="Harnet Serif"/>
              </a:rPr>
              <a:t>I</a:t>
            </a:r>
            <a:r>
              <a:rPr lang="en-US" sz="3999">
                <a:solidFill>
                  <a:srgbClr val="623416"/>
                </a:solidFill>
                <a:latin typeface="Harnet Serif"/>
                <a:ea typeface="Harnet Serif"/>
                <a:cs typeface="Harnet Serif"/>
                <a:sym typeface="Harnet Serif"/>
              </a:rPr>
              <a:t>ZZ</a:t>
            </a:r>
            <a:r>
              <a:rPr lang="en-US" sz="3999">
                <a:solidFill>
                  <a:srgbClr val="623416"/>
                </a:solidFill>
                <a:latin typeface="Harnet Serif"/>
                <a:ea typeface="Harnet Serif"/>
                <a:cs typeface="Harnet Serif"/>
                <a:sym typeface="Harnet Serif"/>
              </a:rPr>
              <a:t>E</a:t>
            </a:r>
            <a:r>
              <a:rPr lang="en-US" sz="3999">
                <a:solidFill>
                  <a:srgbClr val="623416"/>
                </a:solidFill>
                <a:latin typeface="Harnet Serif"/>
                <a:ea typeface="Harnet Serif"/>
                <a:cs typeface="Harnet Serif"/>
                <a:sym typeface="Harnet Serif"/>
              </a:rPr>
              <a:t>S on different art types and famous artists.</a:t>
            </a:r>
          </a:p>
        </p:txBody>
      </p:sp>
      <p:sp>
        <p:nvSpPr>
          <p:cNvPr name="Freeform 10" id="10"/>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1" id="11"/>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2" id="12"/>
          <p:cNvSpPr/>
          <p:nvPr/>
        </p:nvSpPr>
        <p:spPr>
          <a:xfrm flipH="false" flipV="false" rot="0">
            <a:off x="13158877" y="4474889"/>
            <a:ext cx="4778474" cy="2646396"/>
          </a:xfrm>
          <a:custGeom>
            <a:avLst/>
            <a:gdLst/>
            <a:ahLst/>
            <a:cxnLst/>
            <a:rect r="r" b="b" t="t" l="l"/>
            <a:pathLst>
              <a:path h="2646396" w="4778474">
                <a:moveTo>
                  <a:pt x="0" y="0"/>
                </a:moveTo>
                <a:lnTo>
                  <a:pt x="4778474" y="0"/>
                </a:lnTo>
                <a:lnTo>
                  <a:pt x="4778474" y="2646395"/>
                </a:lnTo>
                <a:lnTo>
                  <a:pt x="0" y="2646395"/>
                </a:lnTo>
                <a:lnTo>
                  <a:pt x="0" y="0"/>
                </a:lnTo>
                <a:close/>
              </a:path>
            </a:pathLst>
          </a:custGeom>
          <a:blipFill>
            <a:blip r:embed="rId11"/>
            <a:stretch>
              <a:fillRect l="0" t="0" r="0" b="0"/>
            </a:stretch>
          </a:blipFill>
        </p:spPr>
      </p:sp>
      <p:sp>
        <p:nvSpPr>
          <p:cNvPr name="Freeform 13" id="13"/>
          <p:cNvSpPr/>
          <p:nvPr/>
        </p:nvSpPr>
        <p:spPr>
          <a:xfrm flipH="false" flipV="false" rot="0">
            <a:off x="11306593" y="7010067"/>
            <a:ext cx="4241521" cy="3133424"/>
          </a:xfrm>
          <a:custGeom>
            <a:avLst/>
            <a:gdLst/>
            <a:ahLst/>
            <a:cxnLst/>
            <a:rect r="r" b="b" t="t" l="l"/>
            <a:pathLst>
              <a:path h="3133424" w="4241521">
                <a:moveTo>
                  <a:pt x="0" y="0"/>
                </a:moveTo>
                <a:lnTo>
                  <a:pt x="4241521" y="0"/>
                </a:lnTo>
                <a:lnTo>
                  <a:pt x="4241521" y="3133423"/>
                </a:lnTo>
                <a:lnTo>
                  <a:pt x="0" y="3133423"/>
                </a:lnTo>
                <a:lnTo>
                  <a:pt x="0" y="0"/>
                </a:lnTo>
                <a:close/>
              </a:path>
            </a:pathLst>
          </a:custGeom>
          <a:blipFill>
            <a:blip r:embed="rId12"/>
            <a:stretch>
              <a:fillRect l="0" t="0" r="0" b="0"/>
            </a:stretch>
          </a:blipFill>
        </p:spPr>
      </p:sp>
      <p:sp>
        <p:nvSpPr>
          <p:cNvPr name="TextBox 14" id="14"/>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a:t>
            </a:r>
            <a:r>
              <a:rPr lang="en-US" sz="2499">
                <a:solidFill>
                  <a:srgbClr val="623416"/>
                </a:solidFill>
                <a:latin typeface="Cartograph Mono"/>
                <a:ea typeface="Cartograph Mono"/>
                <a:cs typeface="Cartograph Mono"/>
                <a:sym typeface="Cartograph Mono"/>
              </a:rPr>
              <a:t>rt has always been part of human life — from drawing on cave walls to creating cool digital pictures today. It tells our stories, shows our feelings, and helps us share ideas across time and space!</a:t>
            </a:r>
          </a:p>
        </p:txBody>
      </p:sp>
      <p:sp>
        <p:nvSpPr>
          <p:cNvPr name="TextBox 16" id="16"/>
          <p:cNvSpPr txBox="true"/>
          <p:nvPr/>
        </p:nvSpPr>
        <p:spPr>
          <a:xfrm rot="0">
            <a:off x="2338167" y="4714276"/>
            <a:ext cx="4704308"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Fun Facts &amp; Quizzes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false" rot="0">
            <a:off x="699643" y="5539465"/>
            <a:ext cx="1013270" cy="1501140"/>
          </a:xfrm>
          <a:custGeom>
            <a:avLst/>
            <a:gdLst/>
            <a:ahLst/>
            <a:cxnLst/>
            <a:rect r="r" b="b" t="t" l="l"/>
            <a:pathLst>
              <a:path h="1501140" w="101327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7735" y="5655212"/>
            <a:ext cx="357085" cy="1208848"/>
          </a:xfrm>
          <a:prstGeom prst="rect">
            <a:avLst/>
          </a:prstGeom>
        </p:spPr>
        <p:txBody>
          <a:bodyPr anchor="t" rtlCol="false" tIns="0" lIns="0" bIns="0" rIns="0">
            <a:spAutoFit/>
          </a:bodyPr>
          <a:lstStyle/>
          <a:p>
            <a:pPr algn="ctr">
              <a:lnSpc>
                <a:spcPts val="9863"/>
              </a:lnSpc>
            </a:pPr>
            <a:r>
              <a:rPr lang="en-US" sz="7045">
                <a:solidFill>
                  <a:srgbClr val="FFFFFF"/>
                </a:solidFill>
                <a:latin typeface="RUMBLE BRAVE"/>
                <a:ea typeface="RUMBLE BRAVE"/>
                <a:cs typeface="RUMBLE BRAVE"/>
                <a:sym typeface="RUMBLE BRAVE"/>
              </a:rPr>
              <a:t>4</a:t>
            </a:r>
          </a:p>
        </p:txBody>
      </p:sp>
      <p:sp>
        <p:nvSpPr>
          <p:cNvPr name="TextBox 9" id="9"/>
          <p:cNvSpPr txBox="true"/>
          <p:nvPr/>
        </p:nvSpPr>
        <p:spPr>
          <a:xfrm rot="0">
            <a:off x="2227551" y="4757506"/>
            <a:ext cx="6916449" cy="946150"/>
          </a:xfrm>
          <a:prstGeom prst="rect">
            <a:avLst/>
          </a:prstGeom>
        </p:spPr>
        <p:txBody>
          <a:bodyPr anchor="t" rtlCol="false" tIns="0" lIns="0" bIns="0" rIns="0">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Experience AI</a:t>
            </a:r>
            <a:r>
              <a:rPr lang="en-US" sz="5499">
                <a:solidFill>
                  <a:srgbClr val="623416"/>
                </a:solidFill>
                <a:latin typeface="RUMBLE BRAVE"/>
                <a:ea typeface="RUMBLE BRAVE"/>
                <a:cs typeface="RUMBLE BRAVE"/>
                <a:sym typeface="RUMBLE BRAVE"/>
              </a:rPr>
              <a:t> Art Creation</a:t>
            </a:r>
          </a:p>
        </p:txBody>
      </p:sp>
      <p:sp>
        <p:nvSpPr>
          <p:cNvPr name="TextBox 10" id="10"/>
          <p:cNvSpPr txBox="true"/>
          <p:nvPr/>
        </p:nvSpPr>
        <p:spPr>
          <a:xfrm rot="0">
            <a:off x="2227551" y="5609590"/>
            <a:ext cx="9068463" cy="2108200"/>
          </a:xfrm>
          <a:prstGeom prst="rect">
            <a:avLst/>
          </a:prstGeom>
        </p:spPr>
        <p:txBody>
          <a:bodyPr anchor="t" rtlCol="false" tIns="0" lIns="0" bIns="0" rIns="0">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Integration with </a:t>
            </a:r>
            <a:r>
              <a:rPr lang="en-US" b="true" sz="3999">
                <a:solidFill>
                  <a:srgbClr val="623416"/>
                </a:solidFill>
                <a:latin typeface="Harnet Serif Bold"/>
                <a:ea typeface="Harnet Serif Bold"/>
                <a:cs typeface="Harnet Serif Bold"/>
                <a:sym typeface="Harnet Serif Bold"/>
              </a:rPr>
              <a:t>CRAIYON</a:t>
            </a:r>
            <a:r>
              <a:rPr lang="en-US" b="true" sz="3999">
                <a:solidFill>
                  <a:srgbClr val="623416"/>
                </a:solidFill>
                <a:latin typeface="Harnet Serif Bold"/>
                <a:ea typeface="Harnet Serif Bold"/>
                <a:cs typeface="Harnet Serif Bold"/>
                <a:sym typeface="Harnet Serif Bold"/>
              </a:rPr>
              <a:t> AI ART GENERATOR</a:t>
            </a:r>
            <a:r>
              <a:rPr lang="en-US" sz="3999">
                <a:solidFill>
                  <a:srgbClr val="623416"/>
                </a:solidFill>
                <a:latin typeface="Harnet Serif"/>
                <a:ea typeface="Harnet Serif"/>
                <a:cs typeface="Harnet Serif"/>
                <a:sym typeface="Harnet Serif"/>
              </a:rPr>
              <a:t> to experiment with AI art based on user ideas.</a:t>
            </a:r>
          </a:p>
        </p:txBody>
      </p:sp>
      <p:sp>
        <p:nvSpPr>
          <p:cNvPr name="Freeform 11" id="11"/>
          <p:cNvSpPr/>
          <p:nvPr/>
        </p:nvSpPr>
        <p:spPr>
          <a:xfrm flipH="false" flipV="true" rot="0">
            <a:off x="-201555" y="7401513"/>
            <a:ext cx="5322912" cy="3679463"/>
          </a:xfrm>
          <a:custGeom>
            <a:avLst/>
            <a:gdLst/>
            <a:ahLst/>
            <a:cxnLst/>
            <a:rect r="r" b="b" t="t" l="l"/>
            <a:pathLst>
              <a:path h="3679463" w="5322912">
                <a:moveTo>
                  <a:pt x="0" y="3679463"/>
                </a:moveTo>
                <a:lnTo>
                  <a:pt x="5322912" y="3679463"/>
                </a:lnTo>
                <a:lnTo>
                  <a:pt x="5322912" y="0"/>
                </a:lnTo>
                <a:lnTo>
                  <a:pt x="0" y="0"/>
                </a:lnTo>
                <a:lnTo>
                  <a:pt x="0" y="3679463"/>
                </a:lnTo>
                <a:close/>
              </a:path>
            </a:pathLst>
          </a:custGeom>
          <a:blipFill>
            <a:blip r:embed="rId9"/>
            <a:stretch>
              <a:fillRect l="0" t="0" r="0" b="0"/>
            </a:stretch>
          </a:blipFill>
        </p:spPr>
      </p:sp>
      <p:sp>
        <p:nvSpPr>
          <p:cNvPr name="Freeform 12" id="12"/>
          <p:cNvSpPr/>
          <p:nvPr/>
        </p:nvSpPr>
        <p:spPr>
          <a:xfrm flipH="false" flipV="false" rot="3902558">
            <a:off x="-692163" y="6837763"/>
            <a:ext cx="2475102" cy="3071481"/>
          </a:xfrm>
          <a:custGeom>
            <a:avLst/>
            <a:gdLst/>
            <a:ahLst/>
            <a:cxnLst/>
            <a:rect r="r" b="b" t="t" l="l"/>
            <a:pathLst>
              <a:path h="3071481" w="2475102">
                <a:moveTo>
                  <a:pt x="0" y="0"/>
                </a:moveTo>
                <a:lnTo>
                  <a:pt x="2475102" y="0"/>
                </a:lnTo>
                <a:lnTo>
                  <a:pt x="2475102" y="3071481"/>
                </a:lnTo>
                <a:lnTo>
                  <a:pt x="0" y="3071481"/>
                </a:lnTo>
                <a:lnTo>
                  <a:pt x="0" y="0"/>
                </a:lnTo>
                <a:close/>
              </a:path>
            </a:pathLst>
          </a:custGeom>
          <a:blipFill>
            <a:blip r:embed="rId10"/>
            <a:stretch>
              <a:fillRect l="0" t="0" r="0" b="0"/>
            </a:stretch>
          </a:blipFill>
        </p:spPr>
      </p:sp>
      <p:sp>
        <p:nvSpPr>
          <p:cNvPr name="Freeform 13" id="13"/>
          <p:cNvSpPr/>
          <p:nvPr/>
        </p:nvSpPr>
        <p:spPr>
          <a:xfrm flipH="false" flipV="false" rot="0">
            <a:off x="12124689" y="6151957"/>
            <a:ext cx="5024832" cy="1424204"/>
          </a:xfrm>
          <a:custGeom>
            <a:avLst/>
            <a:gdLst/>
            <a:ahLst/>
            <a:cxnLst/>
            <a:rect r="r" b="b" t="t" l="l"/>
            <a:pathLst>
              <a:path h="1424204" w="5024832">
                <a:moveTo>
                  <a:pt x="0" y="0"/>
                </a:moveTo>
                <a:lnTo>
                  <a:pt x="5024832" y="0"/>
                </a:lnTo>
                <a:lnTo>
                  <a:pt x="5024832" y="1424204"/>
                </a:lnTo>
                <a:lnTo>
                  <a:pt x="0" y="1424204"/>
                </a:lnTo>
                <a:lnTo>
                  <a:pt x="0" y="0"/>
                </a:lnTo>
                <a:close/>
              </a:path>
            </a:pathLst>
          </a:custGeom>
          <a:blipFill>
            <a:blip r:embed="rId11"/>
            <a:stretch>
              <a:fillRect l="0" t="0" r="0" b="0"/>
            </a:stretch>
          </a:blipFill>
        </p:spPr>
      </p:sp>
      <p:sp>
        <p:nvSpPr>
          <p:cNvPr name="TextBox 14" id="14"/>
          <p:cNvSpPr txBox="true"/>
          <p:nvPr/>
        </p:nvSpPr>
        <p:spPr>
          <a:xfrm rot="0">
            <a:off x="3755582" y="243609"/>
            <a:ext cx="10776836" cy="2688242"/>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name="TextBox 15" id="15"/>
          <p:cNvSpPr txBox="true"/>
          <p:nvPr/>
        </p:nvSpPr>
        <p:spPr>
          <a:xfrm rot="0">
            <a:off x="3839974" y="2694739"/>
            <a:ext cx="10608053" cy="1736725"/>
          </a:xfrm>
          <a:prstGeom prst="rect">
            <a:avLst/>
          </a:prstGeom>
        </p:spPr>
        <p:txBody>
          <a:bodyPr anchor="t" rtlCol="false" tIns="0" lIns="0" bIns="0" rIns="0">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a:t>
            </a:r>
            <a:r>
              <a:rPr lang="en-US" sz="2499">
                <a:solidFill>
                  <a:srgbClr val="623416"/>
                </a:solidFill>
                <a:latin typeface="Cartograph Mono"/>
                <a:ea typeface="Cartograph Mono"/>
                <a:cs typeface="Cartograph Mono"/>
                <a:sym typeface="Cartograph Mono"/>
              </a:rPr>
              <a:t>rt has always been part of human life — from drawing on cave walls to creating cool digital pictures today. It tells our stories, shows our feelings, and helps us share ideas across time and space!</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1028700"/>
            <a:ext cx="5674871" cy="3922755"/>
          </a:xfrm>
          <a:custGeom>
            <a:avLst/>
            <a:gdLst/>
            <a:ahLst/>
            <a:cxnLst/>
            <a:rect r="r" b="b" t="t" l="l"/>
            <a:pathLst>
              <a:path h="3922755" w="5674871">
                <a:moveTo>
                  <a:pt x="0" y="0"/>
                </a:moveTo>
                <a:lnTo>
                  <a:pt x="5674871" y="0"/>
                </a:lnTo>
                <a:lnTo>
                  <a:pt x="5674871" y="3922755"/>
                </a:lnTo>
                <a:lnTo>
                  <a:pt x="0" y="3922755"/>
                </a:lnTo>
                <a:lnTo>
                  <a:pt x="0" y="0"/>
                </a:lnTo>
                <a:close/>
              </a:path>
            </a:pathLst>
          </a:custGeom>
          <a:blipFill>
            <a:blip r:embed="rId3"/>
            <a:stretch>
              <a:fillRect l="0" t="0" r="0" b="0"/>
            </a:stretch>
          </a:blipFill>
        </p:spPr>
      </p:sp>
      <p:sp>
        <p:nvSpPr>
          <p:cNvPr name="Freeform 4" id="4"/>
          <p:cNvSpPr/>
          <p:nvPr/>
        </p:nvSpPr>
        <p:spPr>
          <a:xfrm flipH="true" flipV="false" rot="0">
            <a:off x="13286896" y="0"/>
            <a:ext cx="5038531" cy="3086100"/>
          </a:xfrm>
          <a:custGeom>
            <a:avLst/>
            <a:gdLst/>
            <a:ahLst/>
            <a:cxnLst/>
            <a:rect r="r" b="b" t="t" l="l"/>
            <a:pathLst>
              <a:path h="3086100" w="5038531">
                <a:moveTo>
                  <a:pt x="5038531" y="0"/>
                </a:moveTo>
                <a:lnTo>
                  <a:pt x="0" y="0"/>
                </a:lnTo>
                <a:lnTo>
                  <a:pt x="0" y="3086100"/>
                </a:lnTo>
                <a:lnTo>
                  <a:pt x="5038531" y="3086100"/>
                </a:lnTo>
                <a:lnTo>
                  <a:pt x="5038531" y="0"/>
                </a:lnTo>
                <a:close/>
              </a:path>
            </a:pathLst>
          </a:custGeom>
          <a:blipFill>
            <a:blip r:embed="rId4"/>
            <a:stretch>
              <a:fillRect l="0" t="0" r="0" b="0"/>
            </a:stretch>
          </a:blipFill>
        </p:spPr>
      </p:sp>
      <p:sp>
        <p:nvSpPr>
          <p:cNvPr name="Freeform 5" id="5"/>
          <p:cNvSpPr/>
          <p:nvPr/>
        </p:nvSpPr>
        <p:spPr>
          <a:xfrm flipH="false" flipV="false" rot="-1337252">
            <a:off x="-851961" y="1088242"/>
            <a:ext cx="3397520" cy="2348536"/>
          </a:xfrm>
          <a:custGeom>
            <a:avLst/>
            <a:gdLst/>
            <a:ahLst/>
            <a:cxnLst/>
            <a:rect r="r" b="b" t="t" l="l"/>
            <a:pathLst>
              <a:path h="2348536" w="3397520">
                <a:moveTo>
                  <a:pt x="0" y="0"/>
                </a:moveTo>
                <a:lnTo>
                  <a:pt x="3397520" y="0"/>
                </a:lnTo>
                <a:lnTo>
                  <a:pt x="3397520" y="2348536"/>
                </a:lnTo>
                <a:lnTo>
                  <a:pt x="0" y="2348536"/>
                </a:lnTo>
                <a:lnTo>
                  <a:pt x="0" y="0"/>
                </a:lnTo>
                <a:close/>
              </a:path>
            </a:pathLst>
          </a:custGeom>
          <a:blipFill>
            <a:blip r:embed="rId5"/>
            <a:stretch>
              <a:fillRect l="0" t="0" r="0" b="0"/>
            </a:stretch>
          </a:blipFill>
        </p:spPr>
      </p:sp>
      <p:sp>
        <p:nvSpPr>
          <p:cNvPr name="Freeform 6" id="6"/>
          <p:cNvSpPr/>
          <p:nvPr/>
        </p:nvSpPr>
        <p:spPr>
          <a:xfrm flipH="false" flipV="false" rot="1457132">
            <a:off x="16104072" y="2678323"/>
            <a:ext cx="4098249" cy="817942"/>
          </a:xfrm>
          <a:custGeom>
            <a:avLst/>
            <a:gdLst/>
            <a:ahLst/>
            <a:cxnLst/>
            <a:rect r="r" b="b" t="t" l="l"/>
            <a:pathLst>
              <a:path h="817942" w="4098249">
                <a:moveTo>
                  <a:pt x="0" y="0"/>
                </a:moveTo>
                <a:lnTo>
                  <a:pt x="4098249" y="0"/>
                </a:lnTo>
                <a:lnTo>
                  <a:pt x="4098249" y="817942"/>
                </a:lnTo>
                <a:lnTo>
                  <a:pt x="0" y="817942"/>
                </a:lnTo>
                <a:lnTo>
                  <a:pt x="0" y="0"/>
                </a:lnTo>
                <a:close/>
              </a:path>
            </a:pathLst>
          </a:custGeom>
          <a:blipFill>
            <a:blip r:embed="rId6"/>
            <a:stretch>
              <a:fillRect l="0" t="0" r="0" b="0"/>
            </a:stretch>
          </a:blipFill>
        </p:spPr>
      </p:sp>
      <p:sp>
        <p:nvSpPr>
          <p:cNvPr name="Freeform 7" id="7"/>
          <p:cNvSpPr/>
          <p:nvPr/>
        </p:nvSpPr>
        <p:spPr>
          <a:xfrm flipH="false" flipV="true" rot="0">
            <a:off x="-209869" y="7844453"/>
            <a:ext cx="4379014" cy="3026993"/>
          </a:xfrm>
          <a:custGeom>
            <a:avLst/>
            <a:gdLst/>
            <a:ahLst/>
            <a:cxnLst/>
            <a:rect r="r" b="b" t="t" l="l"/>
            <a:pathLst>
              <a:path h="3026993" w="4379014">
                <a:moveTo>
                  <a:pt x="0" y="3026993"/>
                </a:moveTo>
                <a:lnTo>
                  <a:pt x="4379014" y="3026993"/>
                </a:lnTo>
                <a:lnTo>
                  <a:pt x="4379014" y="0"/>
                </a:lnTo>
                <a:lnTo>
                  <a:pt x="0" y="0"/>
                </a:lnTo>
                <a:lnTo>
                  <a:pt x="0" y="3026993"/>
                </a:lnTo>
                <a:close/>
              </a:path>
            </a:pathLst>
          </a:custGeom>
          <a:blipFill>
            <a:blip r:embed="rId7"/>
            <a:stretch>
              <a:fillRect l="0" t="0" r="0" b="0"/>
            </a:stretch>
          </a:blipFill>
        </p:spPr>
      </p:sp>
      <p:sp>
        <p:nvSpPr>
          <p:cNvPr name="Freeform 8" id="8"/>
          <p:cNvSpPr/>
          <p:nvPr/>
        </p:nvSpPr>
        <p:spPr>
          <a:xfrm flipH="false" flipV="false" rot="3902558">
            <a:off x="-613479" y="7380671"/>
            <a:ext cx="2036199" cy="2526823"/>
          </a:xfrm>
          <a:custGeom>
            <a:avLst/>
            <a:gdLst/>
            <a:ahLst/>
            <a:cxnLst/>
            <a:rect r="r" b="b" t="t" l="l"/>
            <a:pathLst>
              <a:path h="2526823" w="2036199">
                <a:moveTo>
                  <a:pt x="0" y="0"/>
                </a:moveTo>
                <a:lnTo>
                  <a:pt x="2036199" y="0"/>
                </a:lnTo>
                <a:lnTo>
                  <a:pt x="2036199" y="2526824"/>
                </a:lnTo>
                <a:lnTo>
                  <a:pt x="0" y="2526824"/>
                </a:lnTo>
                <a:lnTo>
                  <a:pt x="0" y="0"/>
                </a:lnTo>
                <a:close/>
              </a:path>
            </a:pathLst>
          </a:custGeom>
          <a:blipFill>
            <a:blip r:embed="rId8"/>
            <a:stretch>
              <a:fillRect l="0" t="0" r="0" b="0"/>
            </a:stretch>
          </a:blipFill>
        </p:spPr>
      </p:sp>
      <p:sp>
        <p:nvSpPr>
          <p:cNvPr name="Freeform 9" id="9"/>
          <p:cNvSpPr/>
          <p:nvPr/>
        </p:nvSpPr>
        <p:spPr>
          <a:xfrm flipH="false" flipV="false" rot="-3830445">
            <a:off x="15923513" y="6418408"/>
            <a:ext cx="3504715" cy="2994561"/>
          </a:xfrm>
          <a:custGeom>
            <a:avLst/>
            <a:gdLst/>
            <a:ahLst/>
            <a:cxnLst/>
            <a:rect r="r" b="b" t="t" l="l"/>
            <a:pathLst>
              <a:path h="2994561" w="3504715">
                <a:moveTo>
                  <a:pt x="0" y="0"/>
                </a:moveTo>
                <a:lnTo>
                  <a:pt x="3504715" y="0"/>
                </a:lnTo>
                <a:lnTo>
                  <a:pt x="3504715" y="2994561"/>
                </a:lnTo>
                <a:lnTo>
                  <a:pt x="0" y="2994561"/>
                </a:lnTo>
                <a:lnTo>
                  <a:pt x="0" y="0"/>
                </a:lnTo>
                <a:close/>
              </a:path>
            </a:pathLst>
          </a:custGeom>
          <a:blipFill>
            <a:blip r:embed="rId9"/>
            <a:stretch>
              <a:fillRect l="0" t="0" r="0" b="0"/>
            </a:stretch>
          </a:blipFill>
        </p:spPr>
      </p:sp>
      <p:sp>
        <p:nvSpPr>
          <p:cNvPr name="Freeform 10" id="10"/>
          <p:cNvSpPr/>
          <p:nvPr/>
        </p:nvSpPr>
        <p:spPr>
          <a:xfrm flipH="true" flipV="false" rot="0">
            <a:off x="13196359" y="9088264"/>
            <a:ext cx="4218836" cy="1360575"/>
          </a:xfrm>
          <a:custGeom>
            <a:avLst/>
            <a:gdLst/>
            <a:ahLst/>
            <a:cxnLst/>
            <a:rect r="r" b="b" t="t" l="l"/>
            <a:pathLst>
              <a:path h="1360575" w="4218836">
                <a:moveTo>
                  <a:pt x="4218837" y="0"/>
                </a:moveTo>
                <a:lnTo>
                  <a:pt x="0" y="0"/>
                </a:lnTo>
                <a:lnTo>
                  <a:pt x="0" y="1360575"/>
                </a:lnTo>
                <a:lnTo>
                  <a:pt x="4218837" y="1360575"/>
                </a:lnTo>
                <a:lnTo>
                  <a:pt x="4218837" y="0"/>
                </a:lnTo>
                <a:close/>
              </a:path>
            </a:pathLst>
          </a:custGeom>
          <a:blipFill>
            <a:blip r:embed="rId10"/>
            <a:stretch>
              <a:fillRect l="0" t="0" r="0" b="0"/>
            </a:stretch>
          </a:blipFill>
        </p:spPr>
      </p:sp>
      <p:sp>
        <p:nvSpPr>
          <p:cNvPr name="Freeform 11" id="11"/>
          <p:cNvSpPr/>
          <p:nvPr/>
        </p:nvSpPr>
        <p:spPr>
          <a:xfrm flipH="false" flipV="false" rot="981436">
            <a:off x="15596044" y="7818536"/>
            <a:ext cx="3326511" cy="2539456"/>
          </a:xfrm>
          <a:custGeom>
            <a:avLst/>
            <a:gdLst/>
            <a:ahLst/>
            <a:cxnLst/>
            <a:rect r="r" b="b" t="t" l="l"/>
            <a:pathLst>
              <a:path h="2539456" w="3326511">
                <a:moveTo>
                  <a:pt x="0" y="0"/>
                </a:moveTo>
                <a:lnTo>
                  <a:pt x="3326512" y="0"/>
                </a:lnTo>
                <a:lnTo>
                  <a:pt x="3326512" y="2539456"/>
                </a:lnTo>
                <a:lnTo>
                  <a:pt x="0" y="2539456"/>
                </a:lnTo>
                <a:lnTo>
                  <a:pt x="0" y="0"/>
                </a:lnTo>
                <a:close/>
              </a:path>
            </a:pathLst>
          </a:custGeom>
          <a:blipFill>
            <a:blip r:embed="rId11"/>
            <a:stretch>
              <a:fillRect l="0" t="-3816" r="0" b="-3816"/>
            </a:stretch>
          </a:blipFill>
        </p:spPr>
      </p:sp>
      <p:sp>
        <p:nvSpPr>
          <p:cNvPr name="Freeform 12" id="12"/>
          <p:cNvSpPr/>
          <p:nvPr/>
        </p:nvSpPr>
        <p:spPr>
          <a:xfrm flipH="false" flipV="false" rot="0">
            <a:off x="1728511" y="3245060"/>
            <a:ext cx="7892721" cy="6689081"/>
          </a:xfrm>
          <a:custGeom>
            <a:avLst/>
            <a:gdLst/>
            <a:ahLst/>
            <a:cxnLst/>
            <a:rect r="r" b="b" t="t" l="l"/>
            <a:pathLst>
              <a:path h="6689081" w="7892721">
                <a:moveTo>
                  <a:pt x="0" y="0"/>
                </a:moveTo>
                <a:lnTo>
                  <a:pt x="7892721" y="0"/>
                </a:lnTo>
                <a:lnTo>
                  <a:pt x="7892721" y="6689081"/>
                </a:lnTo>
                <a:lnTo>
                  <a:pt x="0" y="6689081"/>
                </a:lnTo>
                <a:lnTo>
                  <a:pt x="0" y="0"/>
                </a:lnTo>
                <a:close/>
              </a:path>
            </a:pathLst>
          </a:custGeom>
          <a:blipFill>
            <a:blip r:embed="rId12"/>
            <a:stretch>
              <a:fillRect l="0" t="0" r="0" b="0"/>
            </a:stretch>
          </a:blipFill>
        </p:spPr>
      </p:sp>
      <p:sp>
        <p:nvSpPr>
          <p:cNvPr name="Freeform 13" id="13"/>
          <p:cNvSpPr/>
          <p:nvPr/>
        </p:nvSpPr>
        <p:spPr>
          <a:xfrm flipH="false" flipV="false" rot="0">
            <a:off x="10475794" y="3245060"/>
            <a:ext cx="6287736" cy="6689081"/>
          </a:xfrm>
          <a:custGeom>
            <a:avLst/>
            <a:gdLst/>
            <a:ahLst/>
            <a:cxnLst/>
            <a:rect r="r" b="b" t="t" l="l"/>
            <a:pathLst>
              <a:path h="6689081" w="6287736">
                <a:moveTo>
                  <a:pt x="0" y="0"/>
                </a:moveTo>
                <a:lnTo>
                  <a:pt x="6287737" y="0"/>
                </a:lnTo>
                <a:lnTo>
                  <a:pt x="6287737" y="6689081"/>
                </a:lnTo>
                <a:lnTo>
                  <a:pt x="0" y="6689081"/>
                </a:lnTo>
                <a:lnTo>
                  <a:pt x="0" y="0"/>
                </a:lnTo>
                <a:close/>
              </a:path>
            </a:pathLst>
          </a:custGeom>
          <a:blipFill>
            <a:blip r:embed="rId13"/>
            <a:stretch>
              <a:fillRect l="0" t="0" r="0" b="0"/>
            </a:stretch>
          </a:blipFill>
        </p:spPr>
      </p:sp>
      <p:sp>
        <p:nvSpPr>
          <p:cNvPr name="TextBox 14" id="14"/>
          <p:cNvSpPr txBox="true"/>
          <p:nvPr/>
        </p:nvSpPr>
        <p:spPr>
          <a:xfrm rot="0">
            <a:off x="4668338" y="868887"/>
            <a:ext cx="8951325" cy="2542235"/>
          </a:xfrm>
          <a:prstGeom prst="rect">
            <a:avLst/>
          </a:prstGeom>
        </p:spPr>
        <p:txBody>
          <a:bodyPr anchor="t" rtlCol="false" tIns="0" lIns="0" bIns="0" rIns="0">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DAGrAzg2U9o</dc:identifier>
  <dcterms:modified xsi:type="dcterms:W3CDTF">2011-08-01T06:04:30Z</dcterms:modified>
  <cp:revision>1</cp:revision>
  <dc:title>Timeless_Chronicles</dc:title>
</cp:coreProperties>
</file>